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3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FFB"/>
    <a:srgbClr val="FFD3CC"/>
    <a:srgbClr val="FFF0D2"/>
    <a:srgbClr val="FF4343"/>
    <a:srgbClr val="54BCEB"/>
    <a:srgbClr val="C9FFFB"/>
    <a:srgbClr val="00C8BA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84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Swede and Carrot Mash </a:t>
            </a:r>
          </a:p>
          <a:p>
            <a:r>
              <a:rPr lang="en-GB"/>
              <a:t>Frozen – green beans, cauli, peas, swede, </a:t>
            </a:r>
          </a:p>
          <a:p>
            <a:r>
              <a:rPr lang="en-GB"/>
              <a:t>Fresh – carrot, sweetcorn, Savoy cabbage, </a:t>
            </a:r>
          </a:p>
          <a:p>
            <a:endParaRPr lang="en-GB"/>
          </a:p>
          <a:p>
            <a:r>
              <a:rPr lang="en-GB"/>
              <a:t>Summer Vegetables Courgette, tomatoes, Aubergine, onion, pepper, herbs, </a:t>
            </a:r>
            <a:r>
              <a:rPr lang="en-GB" err="1"/>
              <a:t>boulion</a:t>
            </a:r>
            <a:r>
              <a:rPr lang="en-GB"/>
              <a:t> </a:t>
            </a:r>
          </a:p>
          <a:p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(Lettuce, Tomato, Pepper, Sweetcorn)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7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65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on Mon Wed Fri on Tue and Thu Plain Pasta 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>
                <a:solidFill>
                  <a:schemeClr val="bg1"/>
                </a:solidFill>
                <a:latin typeface="Century Gothic"/>
              </a:rPr>
              <a:t>Autumn Winter</a:t>
            </a:r>
          </a:p>
          <a:p>
            <a:pPr>
              <a:defRPr/>
            </a:pPr>
            <a:r>
              <a:rPr lang="en-GB" sz="1100" b="1">
                <a:solidFill>
                  <a:schemeClr val="bg1"/>
                </a:solidFill>
                <a:latin typeface="Century Gothic"/>
              </a:rPr>
              <a:t>2025 2026</a:t>
            </a:r>
            <a:endParaRPr lang="en-GB" sz="11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E280D5-0742-D3B8-3FFA-12006BB20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125740"/>
              </p:ext>
            </p:extLst>
          </p:nvPr>
        </p:nvGraphicFramePr>
        <p:xfrm>
          <a:off x="2526788" y="582064"/>
          <a:ext cx="70200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Plant Balls in Tomato Sauce with Rice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Beef Lasagne with Garlic 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Turkey, Stuffing,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Chicken Biryani</a:t>
                      </a:r>
                      <a:endParaRPr lang="en-US" sz="800" b="1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221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Autumn Vegetable Lasagne</a:t>
                      </a:r>
                    </a:p>
                    <a:p>
                      <a:pPr algn="ctr"/>
                      <a:endParaRPr lang="en-GB" sz="80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Beetroot and Lentil Burger in a Bun with Potato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Vegetarian Wellington with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Vegetable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BBQ Sausage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Pasta with Garlic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Cheese and Bean Pasty with Chips and Tomato Sauce 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  <a:p>
                      <a:pPr algn="ctr"/>
                      <a:endParaRPr lang="en-GB" sz="80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800" b="1">
                          <a:latin typeface="Century Gothic"/>
                        </a:rPr>
                        <a:t>NEW </a:t>
                      </a:r>
                      <a:r>
                        <a:rPr lang="en-GB" sz="800" b="0">
                          <a:latin typeface="Century Gothic"/>
                        </a:rPr>
                        <a:t>Apple Crumb Cake with Custard</a:t>
                      </a:r>
                    </a:p>
                    <a:p>
                      <a:pPr algn="ctr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Sponge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Jelly with Mandarins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Syrup Sponge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538CC0-6C81-12CC-1E07-262D747E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645518"/>
              </p:ext>
            </p:extLst>
          </p:nvPr>
        </p:nvGraphicFramePr>
        <p:xfrm>
          <a:off x="2512286" y="2189043"/>
          <a:ext cx="707441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882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14882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17298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12466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14882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Classic Cheese and 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Beef 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Roast Chicken or Quorn with Seasoned Potatoes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Sweetcorn Salsa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Beef Meatballs in Tomato Sauce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Breaded Fish or Fishfingers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Chilli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Spaghetti Bolognaise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noProof="0">
                        <a:solidFill>
                          <a:srgbClr val="00B050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Creamy Chickpea and Coconut Curry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Whirl with Chips and Tomato Sauce 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latin typeface="Century Gothic"/>
                        </a:rPr>
                        <a:t>NEW </a:t>
                      </a:r>
                      <a:r>
                        <a:rPr lang="en-GB" sz="800">
                          <a:latin typeface="Century Gothic"/>
                        </a:rPr>
                        <a:t>Gingerbread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Chocolate and Beetroot Brownie with Chocolate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Crackers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Sticky Toffee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72629-BA80-ADE9-CE43-5142F1AE9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322959"/>
              </p:ext>
            </p:extLst>
          </p:nvPr>
        </p:nvGraphicFramePr>
        <p:xfrm>
          <a:off x="2526788" y="3766166"/>
          <a:ext cx="7020000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 Enchilada Bake with Paprika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Pork  with Roast Potatoes and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00FF00"/>
                        </a:highlight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Caribbean Chicken with Golden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Caribbean Stew with Golden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</a:t>
                      </a: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906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/>
                        </a:rPr>
                        <a:t>Chefs Special Lentil Curry with Rice</a:t>
                      </a:r>
                    </a:p>
                    <a:p>
                      <a:pPr algn="ctr"/>
                      <a:endParaRPr lang="en-GB" sz="8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Tomato 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Sausage and Roast Potatoes and Gravy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Red Pepper Frittata with Chips </a:t>
                      </a: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5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Oaty Cookie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Pear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latin typeface="Century Gothic"/>
                        </a:rPr>
                        <a:t>NEW </a:t>
                      </a:r>
                      <a:r>
                        <a:rPr lang="en-GB" sz="800">
                          <a:latin typeface="Century Gothic"/>
                        </a:rPr>
                        <a:t>Jamaican Ginger Cake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Cornflake Tart 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50" name="TextBox 42">
            <a:extLst>
              <a:ext uri="{FF2B5EF4-FFF2-40B4-BE49-F238E27FC236}">
                <a16:creationId xmlns:a16="http://schemas.microsoft.com/office/drawing/2014/main" id="{5C05B308-AFB0-D44E-80E4-4DCD557926DE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D3A7A2A5-ED29-3EB8-8D98-754E302DEAE8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05D7B34-482F-1D85-1006-1AD99AB6480D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821BEB5-4FAA-D424-850C-F287DA3EEF01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ECF0529A-A171-20FD-C730-084093F68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5FEDF0ED-B959-30DA-43E5-0CF0D391BC9F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176BF588-D8B2-D3D2-F624-EE7BE434BEBD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E6E4AED2-F129-764A-5719-56468D2DEF3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D93EB54D-C699-0BAA-E647-54E8A52BD27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552A273A-09E7-71CE-2B83-DB88FA3CAF7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3C177D67-0AAD-264F-9539-59953B0A32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298BA28-7F68-69D5-E9F9-28586EFDD43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EBB3139C-12B4-2FE0-6ED8-C3CB7AE3CC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B30C2A64-908B-11B1-D9DB-64E4DD4A94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6E47E276-446F-0F4A-6683-A06E637D879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pic>
        <p:nvPicPr>
          <p:cNvPr id="7" name="Picture 6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377F1638-BE11-3F5E-1E0D-0DD4E7A88E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00" y="2120067"/>
            <a:ext cx="808100" cy="305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1DDDE5-68E6-78EA-249F-6AAAC4B221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87993" y="3659681"/>
            <a:ext cx="415403" cy="281168"/>
          </a:xfrm>
          <a:prstGeom prst="rect">
            <a:avLst/>
          </a:prstGeom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80FF5489-0FE7-D318-82EB-0A3F839EF479}"/>
              </a:ext>
            </a:extLst>
          </p:cNvPr>
          <p:cNvGrpSpPr/>
          <p:nvPr/>
        </p:nvGrpSpPr>
        <p:grpSpPr>
          <a:xfrm>
            <a:off x="5026251" y="4032123"/>
            <a:ext cx="284684" cy="271660"/>
            <a:chOff x="0" y="0"/>
            <a:chExt cx="3741232" cy="3821539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46028752-CB56-CBAE-9607-20D2E3546DBB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1089128-CD82-EB9A-69AD-7D64F90EEC83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BA431524-F662-0954-A08D-A15DA0E2E791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FBF65597-3169-BEE8-705D-D21A51C73B8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87F2A4B5-4A6A-0EE8-76E4-4D3EBD1CBB8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2" name="Group 13">
              <a:extLst>
                <a:ext uri="{FF2B5EF4-FFF2-40B4-BE49-F238E27FC236}">
                  <a16:creationId xmlns:a16="http://schemas.microsoft.com/office/drawing/2014/main" id="{748F1735-530A-C30A-BD9E-EBE9F23AA5F0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D5883401-BA4D-1802-9F1A-13BCD8E8405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77904B53-161F-307C-BC1B-60097B72672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19" name="Group 7">
            <a:extLst>
              <a:ext uri="{FF2B5EF4-FFF2-40B4-BE49-F238E27FC236}">
                <a16:creationId xmlns:a16="http://schemas.microsoft.com/office/drawing/2014/main" id="{1ED4E2B3-C152-3DB1-8C4F-92A715B752C3}"/>
              </a:ext>
            </a:extLst>
          </p:cNvPr>
          <p:cNvGrpSpPr/>
          <p:nvPr/>
        </p:nvGrpSpPr>
        <p:grpSpPr>
          <a:xfrm>
            <a:off x="4964602" y="2333441"/>
            <a:ext cx="284684" cy="271660"/>
            <a:chOff x="0" y="0"/>
            <a:chExt cx="3741232" cy="3821539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22475D8-4C21-6DED-7242-E5316ED2BB40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0235C78-E3F4-A429-7D0D-21FE8AB6B5BF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" name="Group 10">
              <a:extLst>
                <a:ext uri="{FF2B5EF4-FFF2-40B4-BE49-F238E27FC236}">
                  <a16:creationId xmlns:a16="http://schemas.microsoft.com/office/drawing/2014/main" id="{ACDC8905-A3FD-1101-A989-3AB099C44CDE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0FFA7160-A0AC-CEC5-A3BB-5707F6951BE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TextBox 12">
                <a:extLst>
                  <a:ext uri="{FF2B5EF4-FFF2-40B4-BE49-F238E27FC236}">
                    <a16:creationId xmlns:a16="http://schemas.microsoft.com/office/drawing/2014/main" id="{93D99023-D328-FFB4-C428-84F24ED35E27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3" name="Group 13">
              <a:extLst>
                <a:ext uri="{FF2B5EF4-FFF2-40B4-BE49-F238E27FC236}">
                  <a16:creationId xmlns:a16="http://schemas.microsoft.com/office/drawing/2014/main" id="{48947267-0269-535A-D60E-81D98BE78795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FCD573D3-2869-7325-B0CF-A25123DCA10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15A1E2D4-C457-8A61-63C5-5A2BD7D3B56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28" name="Group 7">
            <a:extLst>
              <a:ext uri="{FF2B5EF4-FFF2-40B4-BE49-F238E27FC236}">
                <a16:creationId xmlns:a16="http://schemas.microsoft.com/office/drawing/2014/main" id="{C94298BD-D1E1-DA47-17A1-6DC7EDB5912D}"/>
              </a:ext>
            </a:extLst>
          </p:cNvPr>
          <p:cNvGrpSpPr/>
          <p:nvPr/>
        </p:nvGrpSpPr>
        <p:grpSpPr>
          <a:xfrm>
            <a:off x="5009151" y="712921"/>
            <a:ext cx="284684" cy="271660"/>
            <a:chOff x="0" y="0"/>
            <a:chExt cx="3741232" cy="3821539"/>
          </a:xfrm>
        </p:grpSpPr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6088E4DE-6ED2-EB69-2B1B-0D657E95B700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9488597-60BE-C209-4DF5-AAA543AD5556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10">
              <a:extLst>
                <a:ext uri="{FF2B5EF4-FFF2-40B4-BE49-F238E27FC236}">
                  <a16:creationId xmlns:a16="http://schemas.microsoft.com/office/drawing/2014/main" id="{78442609-4A4A-C8E5-930B-500F18085639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B302E326-642C-C337-1917-87F2468EDB8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extBox 12">
                <a:extLst>
                  <a:ext uri="{FF2B5EF4-FFF2-40B4-BE49-F238E27FC236}">
                    <a16:creationId xmlns:a16="http://schemas.microsoft.com/office/drawing/2014/main" id="{65451F26-ACAE-3686-10A0-2C28D0B57A27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2" name="Group 13">
              <a:extLst>
                <a:ext uri="{FF2B5EF4-FFF2-40B4-BE49-F238E27FC236}">
                  <a16:creationId xmlns:a16="http://schemas.microsoft.com/office/drawing/2014/main" id="{FA0FA4A0-9FD9-467E-1FB6-7EDAC5CF7D3F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F855D826-14E9-BD0D-7B96-BE96AB69D98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TextBox 15">
                <a:extLst>
                  <a:ext uri="{FF2B5EF4-FFF2-40B4-BE49-F238E27FC236}">
                    <a16:creationId xmlns:a16="http://schemas.microsoft.com/office/drawing/2014/main" id="{5DB00A0D-F280-7F83-83A0-DF48802F9B3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pic>
        <p:nvPicPr>
          <p:cNvPr id="37" name="Picture 36" descr="A picture containing shape&#10;&#10;Description automatically generated">
            <a:extLst>
              <a:ext uri="{FF2B5EF4-FFF2-40B4-BE49-F238E27FC236}">
                <a16:creationId xmlns:a16="http://schemas.microsoft.com/office/drawing/2014/main" id="{9E7BF530-5434-1F39-9958-7D80E80DAF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2443349" y="4139341"/>
            <a:ext cx="321362" cy="277934"/>
          </a:xfrm>
          <a:prstGeom prst="rect">
            <a:avLst/>
          </a:prstGeom>
        </p:spPr>
      </p:pic>
      <p:sp>
        <p:nvSpPr>
          <p:cNvPr id="38" name="Freeform 44">
            <a:extLst>
              <a:ext uri="{FF2B5EF4-FFF2-40B4-BE49-F238E27FC236}">
                <a16:creationId xmlns:a16="http://schemas.microsoft.com/office/drawing/2014/main" id="{5683FFB4-A019-6DAC-B42E-2ED2AEEDFDDA}"/>
              </a:ext>
            </a:extLst>
          </p:cNvPr>
          <p:cNvSpPr/>
          <p:nvPr/>
        </p:nvSpPr>
        <p:spPr>
          <a:xfrm>
            <a:off x="3477527" y="4592364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44">
            <a:extLst>
              <a:ext uri="{FF2B5EF4-FFF2-40B4-BE49-F238E27FC236}">
                <a16:creationId xmlns:a16="http://schemas.microsoft.com/office/drawing/2014/main" id="{2BA5FFE4-7AF0-1E29-BB81-8F4ED15A4563}"/>
              </a:ext>
            </a:extLst>
          </p:cNvPr>
          <p:cNvSpPr/>
          <p:nvPr/>
        </p:nvSpPr>
        <p:spPr>
          <a:xfrm>
            <a:off x="4995494" y="4521531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4">
            <a:extLst>
              <a:ext uri="{FF2B5EF4-FFF2-40B4-BE49-F238E27FC236}">
                <a16:creationId xmlns:a16="http://schemas.microsoft.com/office/drawing/2014/main" id="{6C98F8B3-DEA8-004A-BB2F-3DB39B4E80C5}"/>
              </a:ext>
            </a:extLst>
          </p:cNvPr>
          <p:cNvSpPr/>
          <p:nvPr/>
        </p:nvSpPr>
        <p:spPr>
          <a:xfrm>
            <a:off x="6356467" y="462255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4">
            <a:extLst>
              <a:ext uri="{FF2B5EF4-FFF2-40B4-BE49-F238E27FC236}">
                <a16:creationId xmlns:a16="http://schemas.microsoft.com/office/drawing/2014/main" id="{1E87F1A3-2F6C-1914-7ED8-ED5C820FC77E}"/>
              </a:ext>
            </a:extLst>
          </p:cNvPr>
          <p:cNvSpPr/>
          <p:nvPr/>
        </p:nvSpPr>
        <p:spPr>
          <a:xfrm>
            <a:off x="7790791" y="4525957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AE881CBA-6597-EDDE-D0E7-9C8CFEC8E599}"/>
              </a:ext>
            </a:extLst>
          </p:cNvPr>
          <p:cNvSpPr/>
          <p:nvPr/>
        </p:nvSpPr>
        <p:spPr>
          <a:xfrm>
            <a:off x="3472380" y="5133875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4">
            <a:extLst>
              <a:ext uri="{FF2B5EF4-FFF2-40B4-BE49-F238E27FC236}">
                <a16:creationId xmlns:a16="http://schemas.microsoft.com/office/drawing/2014/main" id="{1D3D99B3-38A6-F2D8-D563-08857B90DDC9}"/>
              </a:ext>
            </a:extLst>
          </p:cNvPr>
          <p:cNvSpPr/>
          <p:nvPr/>
        </p:nvSpPr>
        <p:spPr>
          <a:xfrm>
            <a:off x="6364613" y="5113192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C4C58C57-DC22-9108-FF9A-C9235FB628F4}"/>
              </a:ext>
            </a:extLst>
          </p:cNvPr>
          <p:cNvSpPr/>
          <p:nvPr/>
        </p:nvSpPr>
        <p:spPr>
          <a:xfrm>
            <a:off x="9302857" y="3507006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4FAA01B-CA8A-9A87-A8D9-8C61423A1B7F}"/>
              </a:ext>
            </a:extLst>
          </p:cNvPr>
          <p:cNvSpPr/>
          <p:nvPr/>
        </p:nvSpPr>
        <p:spPr>
          <a:xfrm>
            <a:off x="6300140" y="349527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B6B1EF34-4077-AD3D-0E39-AE01EF3C841E}"/>
              </a:ext>
            </a:extLst>
          </p:cNvPr>
          <p:cNvSpPr/>
          <p:nvPr/>
        </p:nvSpPr>
        <p:spPr>
          <a:xfrm>
            <a:off x="3537091" y="3483247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8232EDAF-DEB7-8EF8-AB52-D340E3E28C70}"/>
              </a:ext>
            </a:extLst>
          </p:cNvPr>
          <p:cNvSpPr/>
          <p:nvPr/>
        </p:nvSpPr>
        <p:spPr>
          <a:xfrm>
            <a:off x="7779330" y="295544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4">
            <a:extLst>
              <a:ext uri="{FF2B5EF4-FFF2-40B4-BE49-F238E27FC236}">
                <a16:creationId xmlns:a16="http://schemas.microsoft.com/office/drawing/2014/main" id="{1B621FAE-4358-3308-BDB2-28942C5DAAB1}"/>
              </a:ext>
            </a:extLst>
          </p:cNvPr>
          <p:cNvSpPr/>
          <p:nvPr/>
        </p:nvSpPr>
        <p:spPr>
          <a:xfrm>
            <a:off x="4940961" y="290788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44">
            <a:extLst>
              <a:ext uri="{FF2B5EF4-FFF2-40B4-BE49-F238E27FC236}">
                <a16:creationId xmlns:a16="http://schemas.microsoft.com/office/drawing/2014/main" id="{C63EEADB-6F65-76C0-A494-FB6F3F019C87}"/>
              </a:ext>
            </a:extLst>
          </p:cNvPr>
          <p:cNvSpPr/>
          <p:nvPr/>
        </p:nvSpPr>
        <p:spPr>
          <a:xfrm>
            <a:off x="6300139" y="2927099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44">
            <a:extLst>
              <a:ext uri="{FF2B5EF4-FFF2-40B4-BE49-F238E27FC236}">
                <a16:creationId xmlns:a16="http://schemas.microsoft.com/office/drawing/2014/main" id="{B1B6E252-25E1-0672-6DE4-24C5764E45A1}"/>
              </a:ext>
            </a:extLst>
          </p:cNvPr>
          <p:cNvSpPr/>
          <p:nvPr/>
        </p:nvSpPr>
        <p:spPr>
          <a:xfrm>
            <a:off x="3544082" y="2955028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44">
            <a:extLst>
              <a:ext uri="{FF2B5EF4-FFF2-40B4-BE49-F238E27FC236}">
                <a16:creationId xmlns:a16="http://schemas.microsoft.com/office/drawing/2014/main" id="{8BF1759B-A399-8CC7-D924-58BA235F3F40}"/>
              </a:ext>
            </a:extLst>
          </p:cNvPr>
          <p:cNvSpPr/>
          <p:nvPr/>
        </p:nvSpPr>
        <p:spPr>
          <a:xfrm>
            <a:off x="3492773" y="84164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44">
            <a:extLst>
              <a:ext uri="{FF2B5EF4-FFF2-40B4-BE49-F238E27FC236}">
                <a16:creationId xmlns:a16="http://schemas.microsoft.com/office/drawing/2014/main" id="{0601D7CA-01C3-399E-6C57-7E94C63CCE07}"/>
              </a:ext>
            </a:extLst>
          </p:cNvPr>
          <p:cNvSpPr/>
          <p:nvPr/>
        </p:nvSpPr>
        <p:spPr>
          <a:xfrm>
            <a:off x="5042510" y="1282432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44">
            <a:extLst>
              <a:ext uri="{FF2B5EF4-FFF2-40B4-BE49-F238E27FC236}">
                <a16:creationId xmlns:a16="http://schemas.microsoft.com/office/drawing/2014/main" id="{93F7D765-5070-41C2-83B3-F1147DD6BC7C}"/>
              </a:ext>
            </a:extLst>
          </p:cNvPr>
          <p:cNvSpPr/>
          <p:nvPr/>
        </p:nvSpPr>
        <p:spPr>
          <a:xfrm>
            <a:off x="6367115" y="1329956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44">
            <a:extLst>
              <a:ext uri="{FF2B5EF4-FFF2-40B4-BE49-F238E27FC236}">
                <a16:creationId xmlns:a16="http://schemas.microsoft.com/office/drawing/2014/main" id="{5A9C7E64-908A-53A9-8EB6-E8759CB80685}"/>
              </a:ext>
            </a:extLst>
          </p:cNvPr>
          <p:cNvSpPr/>
          <p:nvPr/>
        </p:nvSpPr>
        <p:spPr>
          <a:xfrm>
            <a:off x="7807780" y="1316226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650173B0-3F54-CA54-F39E-F76F644F9B86}"/>
              </a:ext>
            </a:extLst>
          </p:cNvPr>
          <p:cNvSpPr/>
          <p:nvPr/>
        </p:nvSpPr>
        <p:spPr>
          <a:xfrm flipH="1">
            <a:off x="3666569" y="554845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89E54E5B-0051-BDAC-45FA-98DD24741C4B}"/>
              </a:ext>
            </a:extLst>
          </p:cNvPr>
          <p:cNvSpPr/>
          <p:nvPr/>
        </p:nvSpPr>
        <p:spPr>
          <a:xfrm flipH="1">
            <a:off x="7939962" y="1041575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44EEDD20-B7D3-4A9A-84FF-917789EC56F2}"/>
              </a:ext>
            </a:extLst>
          </p:cNvPr>
          <p:cNvSpPr/>
          <p:nvPr/>
        </p:nvSpPr>
        <p:spPr>
          <a:xfrm flipH="1">
            <a:off x="3567322" y="234772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19E7E3F3-53A2-CA5A-E72A-992444FE9612}"/>
              </a:ext>
            </a:extLst>
          </p:cNvPr>
          <p:cNvSpPr/>
          <p:nvPr/>
        </p:nvSpPr>
        <p:spPr>
          <a:xfrm flipH="1">
            <a:off x="3346133" y="286866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FD36DF43-1B74-55CF-203A-AEB72A7C0D7A}"/>
              </a:ext>
            </a:extLst>
          </p:cNvPr>
          <p:cNvSpPr/>
          <p:nvPr/>
        </p:nvSpPr>
        <p:spPr>
          <a:xfrm flipH="1">
            <a:off x="7830703" y="228168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7EAEE8DF-8EA8-EDA8-9357-4E5BB38EC1B7}"/>
              </a:ext>
            </a:extLst>
          </p:cNvPr>
          <p:cNvSpPr/>
          <p:nvPr/>
        </p:nvSpPr>
        <p:spPr>
          <a:xfrm flipH="1">
            <a:off x="8000202" y="294269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8" name="Freeform 23">
            <a:extLst>
              <a:ext uri="{FF2B5EF4-FFF2-40B4-BE49-F238E27FC236}">
                <a16:creationId xmlns:a16="http://schemas.microsoft.com/office/drawing/2014/main" id="{3EFD6CE5-B3AC-725C-2E8F-524512566290}"/>
              </a:ext>
            </a:extLst>
          </p:cNvPr>
          <p:cNvSpPr/>
          <p:nvPr/>
        </p:nvSpPr>
        <p:spPr>
          <a:xfrm flipH="1">
            <a:off x="7922524" y="341793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9" name="Freeform 23">
            <a:extLst>
              <a:ext uri="{FF2B5EF4-FFF2-40B4-BE49-F238E27FC236}">
                <a16:creationId xmlns:a16="http://schemas.microsoft.com/office/drawing/2014/main" id="{EB6AAA54-9E4B-9C4C-0B2D-866F5103E0D5}"/>
              </a:ext>
            </a:extLst>
          </p:cNvPr>
          <p:cNvSpPr/>
          <p:nvPr/>
        </p:nvSpPr>
        <p:spPr>
          <a:xfrm flipH="1">
            <a:off x="3796519" y="4394730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0" name="Freeform 23">
            <a:extLst>
              <a:ext uri="{FF2B5EF4-FFF2-40B4-BE49-F238E27FC236}">
                <a16:creationId xmlns:a16="http://schemas.microsoft.com/office/drawing/2014/main" id="{E62C8C2B-D5C6-E0E2-A47C-2DF2140B7DE7}"/>
              </a:ext>
            </a:extLst>
          </p:cNvPr>
          <p:cNvSpPr/>
          <p:nvPr/>
        </p:nvSpPr>
        <p:spPr>
          <a:xfrm flipH="1">
            <a:off x="3734989" y="505247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1" name="Freeform 23">
            <a:extLst>
              <a:ext uri="{FF2B5EF4-FFF2-40B4-BE49-F238E27FC236}">
                <a16:creationId xmlns:a16="http://schemas.microsoft.com/office/drawing/2014/main" id="{3451C8C6-A265-77FA-FBD0-333F40A39E92}"/>
              </a:ext>
            </a:extLst>
          </p:cNvPr>
          <p:cNvSpPr/>
          <p:nvPr/>
        </p:nvSpPr>
        <p:spPr>
          <a:xfrm flipH="1">
            <a:off x="5086918" y="499586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44">
            <a:extLst>
              <a:ext uri="{FF2B5EF4-FFF2-40B4-BE49-F238E27FC236}">
                <a16:creationId xmlns:a16="http://schemas.microsoft.com/office/drawing/2014/main" id="{A4CE5B56-5306-7348-78A7-AA919CDCCD7C}"/>
              </a:ext>
            </a:extLst>
          </p:cNvPr>
          <p:cNvSpPr/>
          <p:nvPr/>
        </p:nvSpPr>
        <p:spPr>
          <a:xfrm>
            <a:off x="6356468" y="1857621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2" name="Freeform 44">
            <a:extLst>
              <a:ext uri="{FF2B5EF4-FFF2-40B4-BE49-F238E27FC236}">
                <a16:creationId xmlns:a16="http://schemas.microsoft.com/office/drawing/2014/main" id="{F54503AD-9CD9-F778-9378-65213CC6DC86}"/>
              </a:ext>
            </a:extLst>
          </p:cNvPr>
          <p:cNvSpPr/>
          <p:nvPr/>
        </p:nvSpPr>
        <p:spPr>
          <a:xfrm>
            <a:off x="7830703" y="1881588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1A9F067-C763-3BB2-B8A8-CF79237EF8B4}"/>
              </a:ext>
            </a:extLst>
          </p:cNvPr>
          <p:cNvSpPr txBox="1"/>
          <p:nvPr/>
        </p:nvSpPr>
        <p:spPr>
          <a:xfrm>
            <a:off x="326656" y="921022"/>
            <a:ext cx="10097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ptos" panose="020B0004020202020204" pitchFamily="34" charset="0"/>
              </a:rPr>
              <a:t> 03/11/2025</a:t>
            </a:r>
          </a:p>
          <a:p>
            <a:r>
              <a:rPr lang="en-US" sz="1100" dirty="0">
                <a:latin typeface="Aptos" panose="020B0004020202020204" pitchFamily="34" charset="0"/>
              </a:rPr>
              <a:t> 24/11/2025</a:t>
            </a:r>
          </a:p>
          <a:p>
            <a:r>
              <a:rPr lang="en-US" sz="1100" dirty="0">
                <a:latin typeface="Aptos" panose="020B0004020202020204" pitchFamily="34" charset="0"/>
              </a:rPr>
              <a:t> 15/12/2025</a:t>
            </a:r>
          </a:p>
          <a:p>
            <a:r>
              <a:rPr lang="en-US" sz="1100" dirty="0">
                <a:latin typeface="Aptos" panose="020B0004020202020204" pitchFamily="34" charset="0"/>
              </a:rPr>
              <a:t> 19/01/2026</a:t>
            </a:r>
          </a:p>
          <a:p>
            <a:r>
              <a:rPr lang="en-US" sz="1100" dirty="0">
                <a:latin typeface="Aptos" panose="020B0004020202020204" pitchFamily="34" charset="0"/>
              </a:rPr>
              <a:t> 09/02/2026</a:t>
            </a:r>
          </a:p>
          <a:p>
            <a:r>
              <a:rPr lang="en-US" sz="1100" dirty="0">
                <a:latin typeface="Aptos" panose="020B0004020202020204" pitchFamily="34" charset="0"/>
              </a:rPr>
              <a:t> 09/03/2026   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27F7B0A-BF60-25E4-1D56-E90B2CF328D2}"/>
              </a:ext>
            </a:extLst>
          </p:cNvPr>
          <p:cNvSpPr txBox="1"/>
          <p:nvPr/>
        </p:nvSpPr>
        <p:spPr>
          <a:xfrm>
            <a:off x="333995" y="2493507"/>
            <a:ext cx="1021302" cy="110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ptos" panose="020B0004020202020204" pitchFamily="34" charset="0"/>
              </a:rPr>
              <a:t>10/11/2025</a:t>
            </a:r>
          </a:p>
          <a:p>
            <a:r>
              <a:rPr lang="en-US" sz="1100" dirty="0">
                <a:latin typeface="Aptos" panose="020B0004020202020204" pitchFamily="34" charset="0"/>
              </a:rPr>
              <a:t> 01/12/2025</a:t>
            </a:r>
          </a:p>
          <a:p>
            <a:r>
              <a:rPr lang="en-US" sz="1100" dirty="0">
                <a:latin typeface="Aptos" panose="020B0004020202020204" pitchFamily="34" charset="0"/>
              </a:rPr>
              <a:t> 05/01/2026</a:t>
            </a:r>
          </a:p>
          <a:p>
            <a:r>
              <a:rPr lang="en-US" sz="1100" dirty="0">
                <a:latin typeface="Aptos" panose="020B0004020202020204" pitchFamily="34" charset="0"/>
              </a:rPr>
              <a:t> 26/01/2026</a:t>
            </a:r>
          </a:p>
          <a:p>
            <a:r>
              <a:rPr lang="en-US" sz="1100" dirty="0">
                <a:latin typeface="Aptos" panose="020B0004020202020204" pitchFamily="34" charset="0"/>
              </a:rPr>
              <a:t> 23/02/2026</a:t>
            </a:r>
          </a:p>
          <a:p>
            <a:r>
              <a:rPr lang="en-US" sz="1100" dirty="0">
                <a:latin typeface="Aptos" panose="020B0004020202020204" pitchFamily="34" charset="0"/>
              </a:rPr>
              <a:t> 16/03/2026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08C747F-A46F-7B9C-0A0D-3AEEA32F4EF0}"/>
              </a:ext>
            </a:extLst>
          </p:cNvPr>
          <p:cNvSpPr txBox="1"/>
          <p:nvPr/>
        </p:nvSpPr>
        <p:spPr>
          <a:xfrm>
            <a:off x="326657" y="4160841"/>
            <a:ext cx="10641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ptos" panose="020B0004020202020204" pitchFamily="34" charset="0"/>
              </a:rPr>
              <a:t>17/11/2025</a:t>
            </a:r>
          </a:p>
          <a:p>
            <a:r>
              <a:rPr lang="en-US" sz="1050" dirty="0">
                <a:latin typeface="Aptos" panose="020B0004020202020204" pitchFamily="34" charset="0"/>
              </a:rPr>
              <a:t>08/12/2025</a:t>
            </a:r>
          </a:p>
          <a:p>
            <a:r>
              <a:rPr lang="en-US" sz="1050" dirty="0">
                <a:latin typeface="Aptos" panose="020B0004020202020204" pitchFamily="34" charset="0"/>
              </a:rPr>
              <a:t>12/01/2026</a:t>
            </a:r>
          </a:p>
          <a:p>
            <a:r>
              <a:rPr lang="en-US" sz="1050" dirty="0">
                <a:latin typeface="Aptos" panose="020B0004020202020204" pitchFamily="34" charset="0"/>
              </a:rPr>
              <a:t>02/02/2026</a:t>
            </a:r>
          </a:p>
          <a:p>
            <a:r>
              <a:rPr lang="en-US" sz="1050" dirty="0">
                <a:latin typeface="Aptos" panose="020B0004020202020204" pitchFamily="34" charset="0"/>
              </a:rPr>
              <a:t>02/03/2026</a:t>
            </a:r>
          </a:p>
          <a:p>
            <a:r>
              <a:rPr lang="en-US" sz="1050" dirty="0">
                <a:latin typeface="Aptos" panose="020B0004020202020204" pitchFamily="34" charset="0"/>
              </a:rPr>
              <a:t>23/03/2026</a:t>
            </a:r>
            <a:endParaRPr lang="en-GB" sz="105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6C122-D2F0-6BC5-5939-73A56A165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7DE636-DBF3-7E03-3DDE-C6ED153F5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888"/>
            <a:ext cx="9906000" cy="6890473"/>
          </a:xfrm>
          <a:prstGeom prst="rect">
            <a:avLst/>
          </a:prstGeom>
        </p:spPr>
      </p:pic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F1548477-1ADB-221F-638F-34526FCF3D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D43F92-8B2B-E1C9-AC14-3F3BF3849261}"/>
              </a:ext>
            </a:extLst>
          </p:cNvPr>
          <p:cNvSpPr txBox="1"/>
          <p:nvPr/>
        </p:nvSpPr>
        <p:spPr>
          <a:xfrm>
            <a:off x="299447" y="29305"/>
            <a:ext cx="1217494" cy="5078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Central Coded Autumn Winter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2025 2026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8B9ED1-E7EB-1E9A-269D-20A8DA642B4B}"/>
              </a:ext>
            </a:extLst>
          </p:cNvPr>
          <p:cNvSpPr txBox="1"/>
          <p:nvPr/>
        </p:nvSpPr>
        <p:spPr>
          <a:xfrm>
            <a:off x="1546093" y="588348"/>
            <a:ext cx="980694" cy="13388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1C40FB-7E51-3163-3306-A00879DB9D98}"/>
              </a:ext>
            </a:extLst>
          </p:cNvPr>
          <p:cNvSpPr txBox="1"/>
          <p:nvPr/>
        </p:nvSpPr>
        <p:spPr>
          <a:xfrm>
            <a:off x="1546094" y="2200769"/>
            <a:ext cx="980694" cy="13388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E45804-EC7E-3EB4-B75E-C6E98A73A250}"/>
              </a:ext>
            </a:extLst>
          </p:cNvPr>
          <p:cNvSpPr txBox="1"/>
          <p:nvPr/>
        </p:nvSpPr>
        <p:spPr>
          <a:xfrm>
            <a:off x="1533265" y="3813190"/>
            <a:ext cx="980694" cy="13388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90EC116-BC21-30E9-39E2-472B94524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980831"/>
              </p:ext>
            </p:extLst>
          </p:nvPr>
        </p:nvGraphicFramePr>
        <p:xfrm>
          <a:off x="2526788" y="582064"/>
          <a:ext cx="7020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V237 V225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Plant Balls in Tomato Sauce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SD84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 Rice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B52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Beef Lasagne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SD50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  Garlic 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C4 C5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SD40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Stuffing,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 and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NEW C124 </a:t>
                      </a: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Chicken Biryani</a:t>
                      </a:r>
                      <a:endParaRPr lang="en-US" sz="700" b="1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Chips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22145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V44 </a:t>
                      </a:r>
                      <a:r>
                        <a:rPr lang="en-GB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Autumn Vegetable Lasagne</a:t>
                      </a:r>
                    </a:p>
                    <a:p>
                      <a:pPr algn="ctr"/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BB3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Beetroot and Lentil Burger in a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SD17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Bun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Potato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latin typeface="Century Gothic"/>
                        </a:rPr>
                        <a:t>V232 </a:t>
                      </a:r>
                      <a:r>
                        <a:rPr lang="en-GB" sz="700">
                          <a:latin typeface="Century Gothic"/>
                        </a:rPr>
                        <a:t>Vegetarian Wellington with </a:t>
                      </a:r>
                      <a:r>
                        <a:rPr lang="en-GB" sz="700" b="1">
                          <a:latin typeface="Century Gothic"/>
                        </a:rPr>
                        <a:t>SD82 </a:t>
                      </a:r>
                      <a:r>
                        <a:rPr lang="en-GB" sz="700">
                          <a:latin typeface="Century Gothic"/>
                        </a:rPr>
                        <a:t>Roast Potatoes and </a:t>
                      </a:r>
                      <a:r>
                        <a:rPr lang="en-GB" sz="700" b="1">
                          <a:latin typeface="Century Gothic"/>
                        </a:rPr>
                        <a:t>SD118 </a:t>
                      </a:r>
                      <a:r>
                        <a:rPr lang="en-GB" sz="700">
                          <a:latin typeface="Century Gothic"/>
                        </a:rPr>
                        <a:t>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NEW V270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 BBQ Sausage Pasta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SD50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Garlic 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latin typeface="Century Gothic"/>
                        </a:rPr>
                        <a:t>V191 </a:t>
                      </a:r>
                      <a:r>
                        <a:rPr lang="en-GB" sz="700" b="0">
                          <a:latin typeface="Century Gothic"/>
                        </a:rPr>
                        <a:t>Cheese &amp; Bean Pasty with </a:t>
                      </a:r>
                      <a:r>
                        <a:rPr lang="en-GB" sz="700" b="1">
                          <a:latin typeface="Century Gothic"/>
                        </a:rPr>
                        <a:t>SD5 </a:t>
                      </a:r>
                      <a:r>
                        <a:rPr lang="en-GB" sz="700" b="0">
                          <a:latin typeface="Century Gothic"/>
                        </a:rPr>
                        <a:t>Chips &amp; </a:t>
                      </a:r>
                      <a:r>
                        <a:rPr lang="en-GB" sz="700" b="1">
                          <a:latin typeface="Century Gothic"/>
                        </a:rPr>
                        <a:t>SD14 </a:t>
                      </a:r>
                      <a:r>
                        <a:rPr lang="en-GB" sz="700" b="0">
                          <a:latin typeface="Century Gothic"/>
                        </a:rPr>
                        <a:t>Tomato Sauce</a:t>
                      </a:r>
                      <a:endParaRPr lang="en-GB" sz="700" b="0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latin typeface="Century Gothic"/>
                        </a:rPr>
                        <a:t>D56 </a:t>
                      </a:r>
                      <a:r>
                        <a:rPr lang="en-GB" sz="700">
                          <a:latin typeface="Century Gothic"/>
                        </a:rPr>
                        <a:t>Cheese and Crackers</a:t>
                      </a:r>
                    </a:p>
                    <a:p>
                      <a:pPr algn="ctr"/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>
                          <a:latin typeface="Century Gothic"/>
                        </a:rPr>
                        <a:t>NEW D268 </a:t>
                      </a:r>
                      <a:r>
                        <a:rPr lang="en-GB" sz="700" b="0">
                          <a:latin typeface="Century Gothic"/>
                        </a:rPr>
                        <a:t>Apple Crumb Cake with </a:t>
                      </a:r>
                      <a:r>
                        <a:rPr lang="en-GB" sz="700" b="1">
                          <a:latin typeface="Century Gothic"/>
                        </a:rPr>
                        <a:t>D2</a:t>
                      </a:r>
                      <a:r>
                        <a:rPr lang="en-GB" sz="700" b="0">
                          <a:latin typeface="Century Gothic"/>
                        </a:rPr>
                        <a:t> Custard</a:t>
                      </a:r>
                      <a:endParaRPr lang="en-US"/>
                    </a:p>
                    <a:p>
                      <a:pPr algn="ctr"/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latin typeface="Century Gothic"/>
                        </a:rPr>
                        <a:t>D224 </a:t>
                      </a:r>
                      <a:r>
                        <a:rPr lang="en-GB" sz="700">
                          <a:latin typeface="Century Gothic"/>
                        </a:rPr>
                        <a:t>Fruit Medley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latin typeface="Century Gothic"/>
                        </a:rPr>
                        <a:t>D235 </a:t>
                      </a:r>
                      <a:r>
                        <a:rPr lang="en-GB" sz="700">
                          <a:latin typeface="Century Gothic"/>
                        </a:rPr>
                        <a:t>Jelly with Mandarins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 dirty="0">
                          <a:latin typeface="Century Gothic"/>
                        </a:rPr>
                        <a:t>D197 </a:t>
                      </a:r>
                      <a:r>
                        <a:rPr lang="en-GB" sz="700" dirty="0">
                          <a:latin typeface="Century Gothic"/>
                        </a:rPr>
                        <a:t>Syrup Sponge with </a:t>
                      </a:r>
                      <a:r>
                        <a:rPr lang="en-GB" sz="700" b="1" dirty="0">
                          <a:latin typeface="Century Gothic"/>
                        </a:rPr>
                        <a:t>D2 </a:t>
                      </a:r>
                      <a:r>
                        <a:rPr lang="en-GB" sz="700" dirty="0">
                          <a:latin typeface="Century Gothic"/>
                        </a:rPr>
                        <a:t>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DB403E5-740D-636C-E85D-0EF25C360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132283"/>
              </p:ext>
            </p:extLst>
          </p:nvPr>
        </p:nvGraphicFramePr>
        <p:xfrm>
          <a:off x="2472378" y="2165956"/>
          <a:ext cx="7074410" cy="1435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882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14882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17298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12466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14882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V231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Classic Cheese and Tomato Pizza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SD8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B48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QB14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BBQ Chicken or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QB19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Quorn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QB16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 Seasoned Potatoes</a:t>
                      </a:r>
                      <a:r>
                        <a:rPr lang="en-GB" sz="700" b="0" baseline="0">
                          <a:solidFill>
                            <a:schemeClr val="tx1"/>
                          </a:solidFill>
                          <a:latin typeface="Century Gothic"/>
                        </a:rPr>
                        <a:t> and </a:t>
                      </a:r>
                      <a:r>
                        <a:rPr lang="en-GB" sz="700" b="1" baseline="0">
                          <a:solidFill>
                            <a:schemeClr val="tx1"/>
                          </a:solidFill>
                          <a:latin typeface="Century Gothic"/>
                        </a:rPr>
                        <a:t>QB3</a:t>
                      </a:r>
                      <a:r>
                        <a:rPr lang="en-GB" sz="700" b="0" baseline="0">
                          <a:solidFill>
                            <a:schemeClr val="tx1"/>
                          </a:solidFill>
                          <a:latin typeface="Century Gothic"/>
                        </a:rPr>
                        <a:t> Sweetcorn Salsa</a:t>
                      </a:r>
                      <a:endParaRPr lang="en-GB" sz="700" b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B57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Beef Meatballs in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V225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SD84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F7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Breaded Fish or </a:t>
                      </a: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V309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Mild Mexican Chilli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SD84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V233 </a:t>
                      </a: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Vegan </a:t>
                      </a:r>
                      <a:r>
                        <a:rPr lang="en-US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SD8 </a:t>
                      </a: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Spaghetti Bolognaise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noProof="0">
                        <a:solidFill>
                          <a:srgbClr val="00B050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V303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Creamy Chickpea and Coconut Curry 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SD84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V27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Whirl 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Chips and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SD14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 Tomato Sauce </a:t>
                      </a:r>
                      <a:endParaRPr lang="en-GB" sz="7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latin typeface="Century Gothic"/>
                        </a:rPr>
                        <a:t>NEW D267 </a:t>
                      </a:r>
                      <a:r>
                        <a:rPr lang="en-GB" sz="700">
                          <a:latin typeface="Century Gothic"/>
                        </a:rPr>
                        <a:t>Gingerbread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>
                          <a:latin typeface="Century Gothic"/>
                        </a:rPr>
                        <a:t>D169 </a:t>
                      </a:r>
                      <a:r>
                        <a:rPr lang="en-GB" sz="700">
                          <a:latin typeface="Century Gothic"/>
                        </a:rPr>
                        <a:t>Chocolate and Beetroot Brownie with </a:t>
                      </a:r>
                      <a:r>
                        <a:rPr lang="en-GB" sz="700" b="1">
                          <a:latin typeface="Century Gothic"/>
                        </a:rPr>
                        <a:t>D3</a:t>
                      </a:r>
                      <a:r>
                        <a:rPr lang="en-GB" sz="700">
                          <a:latin typeface="Century Gothic"/>
                        </a:rPr>
                        <a:t> Chocolate Sauce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latin typeface="Century Gothic"/>
                        </a:rPr>
                        <a:t>D223 </a:t>
                      </a:r>
                      <a:r>
                        <a:rPr lang="en-GB" sz="700">
                          <a:latin typeface="Century Gothic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latin typeface="Century Gothic"/>
                        </a:rPr>
                        <a:t>D243 </a:t>
                      </a:r>
                      <a:r>
                        <a:rPr lang="en-GB" sz="700">
                          <a:latin typeface="Century Gothic"/>
                        </a:rPr>
                        <a:t>Sticky Toffee Apple Crumble with </a:t>
                      </a:r>
                      <a:r>
                        <a:rPr lang="en-GB" sz="700" b="1">
                          <a:latin typeface="Century Gothic"/>
                        </a:rPr>
                        <a:t>D2 </a:t>
                      </a:r>
                      <a:r>
                        <a:rPr lang="en-GB" sz="700">
                          <a:latin typeface="Century Gothic"/>
                        </a:rPr>
                        <a:t>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/>
                        </a:rPr>
                        <a:t>D57 </a:t>
                      </a:r>
                      <a:r>
                        <a:rPr lang="en-GB" sz="700" dirty="0">
                          <a:latin typeface="Century Gothic"/>
                        </a:rPr>
                        <a:t>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3230EE0-3F60-9F0E-8BAB-766AEDF5C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359685"/>
              </p:ext>
            </p:extLst>
          </p:nvPr>
        </p:nvGraphicFramePr>
        <p:xfrm>
          <a:off x="2526788" y="3766166"/>
          <a:ext cx="7020000" cy="150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V318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 Macaroni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Cheese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NEW C125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Chicken 50% Enchilada Bake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SD81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Paprika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P3/ C6 Pork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C102 </a:t>
                      </a: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Mild Caribbean Chicken with </a:t>
                      </a:r>
                      <a:r>
                        <a:rPr lang="en-US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GR5 </a:t>
                      </a: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Golden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V306 </a:t>
                      </a: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Caribbean Stew with </a:t>
                      </a:r>
                      <a:r>
                        <a:rPr lang="en-US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GR5 </a:t>
                      </a: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Golden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Chips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90659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NEW V263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Chefs Special Lentil Curry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SD84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 Rice</a:t>
                      </a:r>
                    </a:p>
                    <a:p>
                      <a:pPr algn="ctr"/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latin typeface="Century Gothic"/>
                        </a:rPr>
                        <a:t>V225 </a:t>
                      </a:r>
                      <a:r>
                        <a:rPr lang="en-GB" sz="700">
                          <a:latin typeface="Century Gothic"/>
                        </a:rPr>
                        <a:t>Tomato </a:t>
                      </a:r>
                      <a:r>
                        <a:rPr lang="en-GB" sz="700" b="1">
                          <a:latin typeface="Century Gothic"/>
                        </a:rPr>
                        <a:t>SD9</a:t>
                      </a:r>
                      <a:r>
                        <a:rPr lang="en-GB" sz="700">
                          <a:latin typeface="Century Gothic"/>
                        </a:rPr>
                        <a:t> 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V244 </a:t>
                      </a: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Vegan Sausage with </a:t>
                      </a:r>
                      <a:r>
                        <a:rPr lang="en-US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Roast Potatoes &amp; </a:t>
                      </a:r>
                      <a:r>
                        <a:rPr lang="en-US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V24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Red Pepper Frittata with </a:t>
                      </a: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5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latin typeface="Century Gothic"/>
                        </a:rPr>
                        <a:t>D85 </a:t>
                      </a:r>
                      <a:r>
                        <a:rPr lang="en-GB" sz="700">
                          <a:latin typeface="Century Gothic"/>
                        </a:rPr>
                        <a:t>Oaty Cookie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latin typeface="Century Gothic"/>
                        </a:rPr>
                        <a:t>D236 </a:t>
                      </a:r>
                      <a:r>
                        <a:rPr lang="en-GB" sz="700">
                          <a:latin typeface="Century Gothic"/>
                        </a:rPr>
                        <a:t>Pear Crumble with </a:t>
                      </a:r>
                      <a:r>
                        <a:rPr lang="en-GB" sz="700" b="1">
                          <a:latin typeface="Century Gothic"/>
                        </a:rPr>
                        <a:t>D2 </a:t>
                      </a:r>
                      <a:r>
                        <a:rPr lang="en-GB" sz="700">
                          <a:latin typeface="Century Gothic"/>
                        </a:rPr>
                        <a:t>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latin typeface="Century Gothic"/>
                        </a:rPr>
                        <a:t>D225 </a:t>
                      </a:r>
                      <a:r>
                        <a:rPr lang="en-GB" sz="700">
                          <a:latin typeface="Century Gothic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latin typeface="Century Gothic"/>
                        </a:rPr>
                        <a:t>NEW D265 </a:t>
                      </a:r>
                      <a:r>
                        <a:rPr lang="en-GB" sz="700">
                          <a:latin typeface="Century Gothic"/>
                        </a:rPr>
                        <a:t>Jamaican Ginger Cake with </a:t>
                      </a:r>
                      <a:r>
                        <a:rPr lang="en-GB" sz="700" b="1">
                          <a:latin typeface="Century Gothic"/>
                        </a:rPr>
                        <a:t>D2 </a:t>
                      </a:r>
                      <a:r>
                        <a:rPr lang="en-GB" sz="700" b="0">
                          <a:latin typeface="Century Gothic"/>
                        </a:rPr>
                        <a:t>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/>
                        </a:rPr>
                        <a:t>D221 </a:t>
                      </a:r>
                      <a:r>
                        <a:rPr lang="en-GB" sz="700" dirty="0">
                          <a:latin typeface="Century Gothic"/>
                        </a:rPr>
                        <a:t>Cornflake Tart </a:t>
                      </a:r>
                    </a:p>
                    <a:p>
                      <a:pPr algn="ctr"/>
                      <a:endParaRPr lang="en-GB" sz="7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A6200D4-0FDD-4F37-E70C-6C2492249DEE}"/>
              </a:ext>
            </a:extLst>
          </p:cNvPr>
          <p:cNvSpPr txBox="1"/>
          <p:nvPr/>
        </p:nvSpPr>
        <p:spPr>
          <a:xfrm>
            <a:off x="412677" y="881743"/>
            <a:ext cx="9806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ptos" panose="020B0004020202020204" pitchFamily="34" charset="0"/>
              </a:rPr>
              <a:t>03/11/2025</a:t>
            </a:r>
          </a:p>
          <a:p>
            <a:r>
              <a:rPr lang="en-US" sz="1050" dirty="0">
                <a:latin typeface="Aptos" panose="020B0004020202020204" pitchFamily="34" charset="0"/>
              </a:rPr>
              <a:t>24/11/2025</a:t>
            </a:r>
          </a:p>
          <a:p>
            <a:r>
              <a:rPr lang="en-US" sz="1050" dirty="0">
                <a:latin typeface="Aptos" panose="020B0004020202020204" pitchFamily="34" charset="0"/>
              </a:rPr>
              <a:t>15/12/2025</a:t>
            </a:r>
          </a:p>
          <a:p>
            <a:r>
              <a:rPr lang="en-US" sz="1050" dirty="0">
                <a:latin typeface="Aptos" panose="020B0004020202020204" pitchFamily="34" charset="0"/>
              </a:rPr>
              <a:t>19/01/2026</a:t>
            </a:r>
          </a:p>
          <a:p>
            <a:r>
              <a:rPr lang="en-US" sz="1050" dirty="0">
                <a:latin typeface="Aptos" panose="020B0004020202020204" pitchFamily="34" charset="0"/>
              </a:rPr>
              <a:t>09/02/2026</a:t>
            </a:r>
          </a:p>
          <a:p>
            <a:r>
              <a:rPr lang="en-US" sz="1050" dirty="0">
                <a:latin typeface="Aptos" panose="020B0004020202020204" pitchFamily="34" charset="0"/>
              </a:rPr>
              <a:t>09/03/2026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1DD0BE-B2D8-534C-1463-E325C6DEDB79}"/>
              </a:ext>
            </a:extLst>
          </p:cNvPr>
          <p:cNvSpPr txBox="1"/>
          <p:nvPr/>
        </p:nvSpPr>
        <p:spPr>
          <a:xfrm>
            <a:off x="359212" y="2475236"/>
            <a:ext cx="86858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ptos" panose="020B0004020202020204" pitchFamily="34" charset="0"/>
              </a:rPr>
              <a:t>10/11/2025</a:t>
            </a:r>
          </a:p>
          <a:p>
            <a:r>
              <a:rPr lang="en-US" sz="1050" dirty="0">
                <a:latin typeface="Aptos" panose="020B0004020202020204" pitchFamily="34" charset="0"/>
              </a:rPr>
              <a:t>01/12/2025</a:t>
            </a:r>
          </a:p>
          <a:p>
            <a:r>
              <a:rPr lang="en-US" sz="1050" dirty="0">
                <a:latin typeface="Aptos" panose="020B0004020202020204" pitchFamily="34" charset="0"/>
              </a:rPr>
              <a:t>05/01/2026</a:t>
            </a:r>
          </a:p>
          <a:p>
            <a:r>
              <a:rPr lang="en-US" sz="1050" dirty="0">
                <a:latin typeface="Aptos" panose="020B0004020202020204" pitchFamily="34" charset="0"/>
              </a:rPr>
              <a:t>26/01/2026</a:t>
            </a:r>
          </a:p>
          <a:p>
            <a:r>
              <a:rPr lang="en-US" sz="1050" dirty="0">
                <a:latin typeface="Aptos" panose="020B0004020202020204" pitchFamily="34" charset="0"/>
              </a:rPr>
              <a:t>23/02/2026</a:t>
            </a:r>
          </a:p>
          <a:p>
            <a:r>
              <a:rPr lang="en-US" sz="1050" dirty="0">
                <a:latin typeface="Aptos" panose="020B0004020202020204" pitchFamily="34" charset="0"/>
              </a:rPr>
              <a:t>16/03/2026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0A418B-72D4-A447-9F1B-4A10183BDC60}"/>
              </a:ext>
            </a:extLst>
          </p:cNvPr>
          <p:cNvSpPr txBox="1"/>
          <p:nvPr/>
        </p:nvSpPr>
        <p:spPr>
          <a:xfrm>
            <a:off x="412677" y="4173081"/>
            <a:ext cx="9806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ptos" panose="020B0004020202020204" pitchFamily="34" charset="0"/>
              </a:rPr>
              <a:t>17/11/2025</a:t>
            </a:r>
          </a:p>
          <a:p>
            <a:r>
              <a:rPr lang="en-US" sz="1050" dirty="0">
                <a:latin typeface="Aptos" panose="020B0004020202020204" pitchFamily="34" charset="0"/>
              </a:rPr>
              <a:t>08/12/2025</a:t>
            </a:r>
          </a:p>
          <a:p>
            <a:r>
              <a:rPr lang="en-US" sz="1050" dirty="0">
                <a:latin typeface="Aptos" panose="020B0004020202020204" pitchFamily="34" charset="0"/>
              </a:rPr>
              <a:t>12/01/2026</a:t>
            </a:r>
          </a:p>
          <a:p>
            <a:r>
              <a:rPr lang="en-US" sz="1050" dirty="0">
                <a:latin typeface="Aptos" panose="020B0004020202020204" pitchFamily="34" charset="0"/>
              </a:rPr>
              <a:t>02/02/2026</a:t>
            </a:r>
          </a:p>
          <a:p>
            <a:r>
              <a:rPr lang="en-US" sz="1050" dirty="0">
                <a:latin typeface="Aptos" panose="020B0004020202020204" pitchFamily="34" charset="0"/>
              </a:rPr>
              <a:t>02/03/2026</a:t>
            </a:r>
          </a:p>
          <a:p>
            <a:r>
              <a:rPr lang="en-US" sz="1050" dirty="0">
                <a:latin typeface="Aptos" panose="020B0004020202020204" pitchFamily="34" charset="0"/>
              </a:rPr>
              <a:t>23/03/2026</a:t>
            </a:r>
            <a:endParaRPr lang="en-GB" sz="105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cc8f99-6edd-417c-8b08-e4af51aa64dc">
      <Terms xmlns="http://schemas.microsoft.com/office/infopath/2007/PartnerControls"/>
    </lcf76f155ced4ddcb4097134ff3c332f>
    <TaxCatchAll xmlns="93f07fc0-f3cc-4d0b-9a4f-54b5dee9d13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701AC9A5908340A53101F6F3BF7720" ma:contentTypeVersion="18" ma:contentTypeDescription="Create a new document." ma:contentTypeScope="" ma:versionID="b57c96567e60fd70d2ca694c7e237d6d">
  <xsd:schema xmlns:xsd="http://www.w3.org/2001/XMLSchema" xmlns:xs="http://www.w3.org/2001/XMLSchema" xmlns:p="http://schemas.microsoft.com/office/2006/metadata/properties" xmlns:ns2="cfcc8f99-6edd-417c-8b08-e4af51aa64dc" xmlns:ns3="93f07fc0-f3cc-4d0b-9a4f-54b5dee9d132" targetNamespace="http://schemas.microsoft.com/office/2006/metadata/properties" ma:root="true" ma:fieldsID="3337f880a158a4f3dbcde4c01c29142b" ns2:_="" ns3:_="">
    <xsd:import namespace="cfcc8f99-6edd-417c-8b08-e4af51aa64dc"/>
    <xsd:import namespace="93f07fc0-f3cc-4d0b-9a4f-54b5dee9d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c8f99-6edd-417c-8b08-e4af51aa64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07fc0-f3cc-4d0b-9a4f-54b5dee9d13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412bf3a-dce2-436e-b669-e1b034c8f5c5}" ma:internalName="TaxCatchAll" ma:showField="CatchAllData" ma:web="93f07fc0-f3cc-4d0b-9a4f-54b5dee9d1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cfcc8f99-6edd-417c-8b08-e4af51aa64dc"/>
    <ds:schemaRef ds:uri="http://schemas.microsoft.com/office/infopath/2007/PartnerControls"/>
    <ds:schemaRef ds:uri="http://purl.org/dc/terms/"/>
    <ds:schemaRef ds:uri="93f07fc0-f3cc-4d0b-9a4f-54b5dee9d132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C8DFD55-64F3-4735-AFE8-3211BB82C419}">
  <ds:schemaRefs>
    <ds:schemaRef ds:uri="93f07fc0-f3cc-4d0b-9a4f-54b5dee9d132"/>
    <ds:schemaRef ds:uri="cfcc8f99-6edd-417c-8b08-e4af51aa64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878</Words>
  <Application>Microsoft Office PowerPoint</Application>
  <PresentationFormat>A4 Paper (210x297 mm)</PresentationFormat>
  <Paragraphs>243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Emma Klinker (Rainer)</cp:lastModifiedBy>
  <cp:revision>6</cp:revision>
  <cp:lastPrinted>2024-12-12T13:06:13Z</cp:lastPrinted>
  <dcterms:created xsi:type="dcterms:W3CDTF">2014-08-19T19:35:20Z</dcterms:created>
  <dcterms:modified xsi:type="dcterms:W3CDTF">2025-10-13T12:40:19Z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0x01010043701AC9A5908340A53101F6F3BF7720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