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5"/>
  </p:notesMasterIdLst>
  <p:sldIdLst>
    <p:sldId id="278" r:id="rId5"/>
    <p:sldId id="300" r:id="rId6"/>
    <p:sldId id="304" r:id="rId7"/>
    <p:sldId id="311" r:id="rId8"/>
    <p:sldId id="310" r:id="rId9"/>
    <p:sldId id="280" r:id="rId10"/>
    <p:sldId id="294" r:id="rId11"/>
    <p:sldId id="309" r:id="rId12"/>
    <p:sldId id="297" r:id="rId13"/>
    <p:sldId id="293" r:id="rId14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7" autoAdjust="0"/>
    <p:restoredTop sz="90721" autoAdjust="0"/>
  </p:normalViewPr>
  <p:slideViewPr>
    <p:cSldViewPr snapToGrid="0" snapToObjects="1">
      <p:cViewPr varScale="1">
        <p:scale>
          <a:sx n="61" d="100"/>
          <a:sy n="61" d="100"/>
        </p:scale>
        <p:origin x="884" y="60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ss K. Tomes" userId="014cf0bf-69e3-4e10-9d6b-63023e224923" providerId="ADAL" clId="{6A2BC1BB-C867-478C-9D9F-4D5B280FCD02}"/>
    <pc:docChg chg="delSld">
      <pc:chgData name="Miss K. Tomes" userId="014cf0bf-69e3-4e10-9d6b-63023e224923" providerId="ADAL" clId="{6A2BC1BB-C867-478C-9D9F-4D5B280FCD02}" dt="2026-09-14T12:47:26.569" v="0" actId="2696"/>
      <pc:docMkLst>
        <pc:docMk/>
      </pc:docMkLst>
      <pc:sldChg chg="del">
        <pc:chgData name="Miss K. Tomes" userId="014cf0bf-69e3-4e10-9d6b-63023e224923" providerId="ADAL" clId="{6A2BC1BB-C867-478C-9D9F-4D5B280FCD02}" dt="2026-09-14T12:47:26.569" v="0" actId="2696"/>
        <pc:sldMkLst>
          <pc:docMk/>
          <pc:sldMk cId="3300022353" sldId="31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Alter as appropriate</a:t>
            </a:r>
            <a:r>
              <a:rPr lang="en-GB" baseline="0" dirty="0"/>
              <a:t> for your year group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4069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Alter as appropriate</a:t>
            </a:r>
            <a:r>
              <a:rPr lang="en-GB" baseline="0" dirty="0"/>
              <a:t> for your year group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9406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6AABD-6BAA-46F5-19B7-138028393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CD604C-DF2E-3FE8-5976-169B7C47D5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AC527A-65D6-43BF-E119-8FDAD11A0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Alter as appropriate</a:t>
            </a:r>
            <a:r>
              <a:rPr lang="en-GB" baseline="0" dirty="0"/>
              <a:t> for your year group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1473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Alter as appropriate</a:t>
            </a:r>
            <a:r>
              <a:rPr lang="en-GB" baseline="0" dirty="0"/>
              <a:t> for your year group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1628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KS1, Y3 and 4 – reading record</a:t>
            </a:r>
            <a:r>
              <a:rPr lang="en-GB" baseline="0" dirty="0"/>
              <a:t> info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5013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D63CF-D0D2-60A7-D999-35BDA7C6F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0748DB-BAA3-A08D-4866-61ADBD9CAD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2B7647-0DDA-FA32-DC43-C8BAE438BD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Alter as appropriate</a:t>
            </a:r>
            <a:r>
              <a:rPr lang="en-GB" baseline="0" dirty="0"/>
              <a:t> for your year group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1315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b">
            <a:no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800" y="457200"/>
            <a:ext cx="987552" cy="274320"/>
          </a:xfrm>
        </p:spPr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b" anchorCtr="0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Meet the teacher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Year 4</a:t>
            </a:r>
          </a:p>
          <a:p>
            <a:r>
              <a:rPr lang="en-US" dirty="0"/>
              <a:t>Miss Tomes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US" dirty="0"/>
              <a:t>Y4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528" y="1232452"/>
            <a:ext cx="6766560" cy="4690828"/>
          </a:xfrm>
        </p:spPr>
        <p:txBody>
          <a:bodyPr>
            <a:normAutofit/>
          </a:bodyPr>
          <a:lstStyle/>
          <a:p>
            <a:r>
              <a:rPr lang="en-GB" sz="2200" dirty="0"/>
              <a:t>High expectations of behaviour and learning – following the</a:t>
            </a:r>
          </a:p>
          <a:p>
            <a:r>
              <a:rPr lang="en-GB" sz="2200" dirty="0"/>
              <a:t>school values (Respect, Kindness, Curiosity and Faith).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/>
              <a:t>Packed lunches, water bottles and weather appropriate clothing. </a:t>
            </a:r>
          </a:p>
          <a:p>
            <a:r>
              <a:rPr lang="en-GB" sz="2200" dirty="0"/>
              <a:t>• Fundamental SPAG – Full stops, capital letters should be</a:t>
            </a:r>
          </a:p>
          <a:p>
            <a:r>
              <a:rPr lang="en-GB" sz="2200" dirty="0"/>
              <a:t>embedded.</a:t>
            </a:r>
          </a:p>
          <a:p>
            <a:r>
              <a:rPr lang="en-GB" sz="2200" dirty="0"/>
              <a:t>• Reading daily, both at home and in school. Reading records will</a:t>
            </a:r>
          </a:p>
          <a:p>
            <a:r>
              <a:rPr lang="en-GB" sz="2200" dirty="0"/>
              <a:t>be checked weekly.</a:t>
            </a:r>
          </a:p>
          <a:p>
            <a:r>
              <a:rPr lang="en-GB" sz="2200" dirty="0"/>
              <a:t>• Times tables practice.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72782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US" dirty="0"/>
              <a:t>timetable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528" y="1232452"/>
            <a:ext cx="6766560" cy="469082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PE will be Monday and Friday.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Generally, English and Maths in the mornings and foundation subjects in the afternoons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Gates open at 8.35 and it is important that children are in school as promptly as possible as we start our learning during morning 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54964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9F903-BD30-5FCD-1E99-FC23179F5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A2E7C-0B0F-89CC-4D73-68807150F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528" y="321824"/>
            <a:ext cx="6766560" cy="768096"/>
          </a:xfrm>
        </p:spPr>
        <p:txBody>
          <a:bodyPr/>
          <a:lstStyle/>
          <a:p>
            <a:r>
              <a:rPr lang="en-US" dirty="0"/>
              <a:t>Swimming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BC683-7E45-EB66-1A40-39643DBFE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2132" y="1232452"/>
            <a:ext cx="8642958" cy="469082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Swimming will be every Thursday.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Group A will start on 24</a:t>
            </a:r>
            <a:r>
              <a:rPr lang="en-US" sz="3000" baseline="30000" dirty="0"/>
              <a:t>th</a:t>
            </a:r>
            <a:r>
              <a:rPr lang="en-US" sz="3000" dirty="0"/>
              <a:t> September.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Group B will start on 5</a:t>
            </a:r>
            <a:r>
              <a:rPr lang="en-US" sz="3000" baseline="30000" dirty="0"/>
              <a:t>th</a:t>
            </a:r>
            <a:r>
              <a:rPr lang="en-US" sz="3000" dirty="0"/>
              <a:t> October, after half term. </a:t>
            </a:r>
          </a:p>
          <a:p>
            <a:endParaRPr lang="en-US" sz="3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C669E6-7ED3-7ED9-A4EA-B25AABB223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2741"/>
          <a:stretch>
            <a:fillRect/>
          </a:stretch>
        </p:blipFill>
        <p:spPr>
          <a:xfrm>
            <a:off x="3853688" y="2917393"/>
            <a:ext cx="2048285" cy="17164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6F979C-A614-15D5-AFCC-97A1264ADD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629" t="712" r="4552" b="-712"/>
          <a:stretch>
            <a:fillRect/>
          </a:stretch>
        </p:blipFill>
        <p:spPr>
          <a:xfrm>
            <a:off x="5789239" y="2934820"/>
            <a:ext cx="4325287" cy="16989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C3A3EA-B080-0778-E780-3571A59445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3" y="4532781"/>
            <a:ext cx="7808043" cy="197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001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94F4F-0358-2FDA-FCDD-373728490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0420" y="731520"/>
            <a:ext cx="7997209" cy="5412802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GB" sz="1600" dirty="0"/>
              <a:t>We carry out assessments in school at the end of Autumn, Spring and Summer Terms.</a:t>
            </a:r>
          </a:p>
          <a:p>
            <a:pPr>
              <a:lnSpc>
                <a:spcPct val="170000"/>
              </a:lnSpc>
            </a:pPr>
            <a:r>
              <a:rPr lang="en-GB" sz="1600" dirty="0"/>
              <a:t>• There will be 2 parent evenings </a:t>
            </a:r>
          </a:p>
          <a:p>
            <a:pPr>
              <a:lnSpc>
                <a:spcPct val="170000"/>
              </a:lnSpc>
            </a:pPr>
            <a:r>
              <a:rPr lang="en-GB" sz="1600" dirty="0"/>
              <a:t>• After Christmas and Easter, this will just be a letter sent to you of where your child is in relation to age-related</a:t>
            </a:r>
          </a:p>
          <a:p>
            <a:pPr>
              <a:lnSpc>
                <a:spcPct val="170000"/>
              </a:lnSpc>
            </a:pPr>
            <a:r>
              <a:rPr lang="en-GB" sz="1600" dirty="0"/>
              <a:t>expectations:</a:t>
            </a:r>
          </a:p>
          <a:p>
            <a:pPr>
              <a:lnSpc>
                <a:spcPct val="170000"/>
              </a:lnSpc>
            </a:pPr>
            <a:r>
              <a:rPr lang="en-GB" sz="1600" dirty="0"/>
              <a:t>• WTS – working towards the expected standard</a:t>
            </a:r>
          </a:p>
          <a:p>
            <a:pPr>
              <a:lnSpc>
                <a:spcPct val="170000"/>
              </a:lnSpc>
            </a:pPr>
            <a:r>
              <a:rPr lang="en-GB" sz="1600" dirty="0"/>
              <a:t>• EXS – working at the age-related expected standard</a:t>
            </a:r>
          </a:p>
          <a:p>
            <a:pPr>
              <a:lnSpc>
                <a:spcPct val="170000"/>
              </a:lnSpc>
            </a:pPr>
            <a:r>
              <a:rPr lang="en-GB" sz="1600" dirty="0"/>
              <a:t>• GDS – working at greater depth</a:t>
            </a:r>
          </a:p>
          <a:p>
            <a:pPr>
              <a:lnSpc>
                <a:spcPct val="170000"/>
              </a:lnSpc>
            </a:pPr>
            <a:r>
              <a:rPr lang="en-GB" sz="1600" dirty="0"/>
              <a:t>• In the summer term, this will be a full written report.</a:t>
            </a:r>
          </a:p>
          <a:p>
            <a:pPr>
              <a:lnSpc>
                <a:spcPct val="170000"/>
              </a:lnSpc>
            </a:pPr>
            <a:r>
              <a:rPr lang="en-GB" sz="1600" dirty="0"/>
              <a:t>Children start a new set of objectives each year, so they won’t necessarily be achieving EXS in the autumn – this doesn’t mean they aren’t on track for achieving EXS </a:t>
            </a:r>
          </a:p>
          <a:p>
            <a:pPr>
              <a:lnSpc>
                <a:spcPct val="170000"/>
              </a:lnSpc>
            </a:pPr>
            <a:endParaRPr lang="en-US" sz="7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90BECD-52C5-5A58-9A91-12EFF6284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DE16B59-FAE1-5849-1E16-5EDCA8941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0420" y="73152"/>
            <a:ext cx="6766560" cy="768096"/>
          </a:xfrm>
        </p:spPr>
        <p:txBody>
          <a:bodyPr/>
          <a:lstStyle/>
          <a:p>
            <a:r>
              <a:rPr lang="en-US" dirty="0"/>
              <a:t>Assessments</a:t>
            </a:r>
          </a:p>
        </p:txBody>
      </p:sp>
    </p:spTree>
    <p:extLst>
      <p:ext uri="{BB962C8B-B14F-4D97-AF65-F5344CB8AC3E}">
        <p14:creationId xmlns:p14="http://schemas.microsoft.com/office/powerpoint/2010/main" val="541608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US" dirty="0"/>
              <a:t>Times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528" y="1232452"/>
            <a:ext cx="6766560" cy="469082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The MTC is a check consisting of 25 times tables questions competed online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Baseline </a:t>
            </a:r>
          </a:p>
          <a:p>
            <a:r>
              <a:rPr lang="en-GB" sz="2400" dirty="0"/>
              <a:t>Will do extra practice in the spring/ summer term</a:t>
            </a:r>
          </a:p>
          <a:p>
            <a:r>
              <a:rPr lang="en-GB" sz="2400" dirty="0"/>
              <a:t>• No pressure for children!</a:t>
            </a:r>
          </a:p>
          <a:p>
            <a:r>
              <a:rPr lang="en-GB" sz="2400" dirty="0"/>
              <a:t>• Please use TT Rockstars </a:t>
            </a:r>
            <a:r>
              <a:rPr lang="en-GB" sz="2400" b="1" dirty="0"/>
              <a:t>sound check </a:t>
            </a:r>
          </a:p>
          <a:p>
            <a:endParaRPr lang="en-GB" sz="2400" b="1" dirty="0"/>
          </a:p>
          <a:p>
            <a:r>
              <a:rPr lang="en-GB" sz="2400" dirty="0"/>
              <a:t>The multiplication tables check will take place in June 2027.</a:t>
            </a:r>
          </a:p>
        </p:txBody>
      </p:sp>
    </p:spTree>
    <p:extLst>
      <p:ext uri="{BB962C8B-B14F-4D97-AF65-F5344CB8AC3E}">
        <p14:creationId xmlns:p14="http://schemas.microsoft.com/office/powerpoint/2010/main" val="979622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GB" dirty="0"/>
              <a:t>Homework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496" y="967276"/>
            <a:ext cx="7799832" cy="5159204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0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 txBox="1">
            <a:spLocks/>
          </p:cNvSpPr>
          <p:nvPr/>
        </p:nvSpPr>
        <p:spPr>
          <a:xfrm>
            <a:off x="4224528" y="1232452"/>
            <a:ext cx="6766560" cy="46908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5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347472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/>
              <a:t>Maths Homework – Set on a Thursday.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/>
              <a:t>Spellings practice – Set on Ed Shed. Log ins in their reading records. Link on Class homework page. </a:t>
            </a:r>
          </a:p>
          <a:p>
            <a:endParaRPr lang="en-GB" sz="3000" dirty="0"/>
          </a:p>
          <a:p>
            <a:endParaRPr lang="en-GB" sz="3000" dirty="0"/>
          </a:p>
          <a:p>
            <a:endParaRPr lang="en-GB" sz="3000" dirty="0"/>
          </a:p>
          <a:p>
            <a:endParaRPr lang="en-GB" sz="3000" dirty="0"/>
          </a:p>
          <a:p>
            <a:endParaRPr lang="en-GB" sz="3000" dirty="0"/>
          </a:p>
          <a:p>
            <a:endParaRPr lang="en-GB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000" dirty="0"/>
              <a:t>Brain builders once a term</a:t>
            </a:r>
            <a:endParaRPr lang="en-US" sz="3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ABF217-67AA-EC4E-FAFF-7733F8BCC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9167" y="2847272"/>
            <a:ext cx="2910541" cy="235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9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23171-F8C9-54EA-49A6-A8E1F679C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E8188-2234-1AF9-3275-B8CE10DBE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US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00587-7487-8B86-926B-D1595BF4B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528" y="1232452"/>
            <a:ext cx="6766560" cy="469082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Children should be reading at home as much as possible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Reading at home needs to be recorded or signed by an adult.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When they have completed a book, they will come in and completed accelerated reader for that book before they change it.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14337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US" dirty="0"/>
              <a:t>Important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1442" y="1182348"/>
            <a:ext cx="8201291" cy="469082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Bikeability – Friday 25</a:t>
            </a:r>
            <a:r>
              <a:rPr lang="en-US" sz="2800" baseline="30000" dirty="0"/>
              <a:t>th</a:t>
            </a:r>
            <a:r>
              <a:rPr lang="en-US" sz="2800" dirty="0"/>
              <a:t> September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School Photos – Tuesday 6</a:t>
            </a:r>
            <a:r>
              <a:rPr lang="en-US" sz="2800" baseline="30000" dirty="0"/>
              <a:t>th</a:t>
            </a:r>
            <a:r>
              <a:rPr lang="en-US" sz="2800" dirty="0"/>
              <a:t> October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Year 4 Class Assembly – Wednesday 21</a:t>
            </a:r>
            <a:r>
              <a:rPr lang="en-US" sz="2800" baseline="30000" dirty="0"/>
              <a:t>st</a:t>
            </a:r>
            <a:r>
              <a:rPr lang="en-US" sz="2800" dirty="0"/>
              <a:t> October</a:t>
            </a:r>
          </a:p>
        </p:txBody>
      </p:sp>
    </p:spTree>
    <p:extLst>
      <p:ext uri="{BB962C8B-B14F-4D97-AF65-F5344CB8AC3E}">
        <p14:creationId xmlns:p14="http://schemas.microsoft.com/office/powerpoint/2010/main" val="2483042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AB426-5B7C-607E-D413-5D2C9495CC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7DFD8-D262-D485-B1F2-817C5A0928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962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78438558_Win32_v2" id="{4C05A457-285D-454C-A9EA-F338443A797C}" vid="{298C0BDB-2F83-41C5-B87D-3BE7246FD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22ec09a4-c96f-49dc-8753-a7d4b78631d4" xsi:nil="true"/>
    <_activity xmlns="22ec09a4-c96f-49dc-8753-a7d4b78631d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1AE5609FC83F4B90A5CF2526A35E2A" ma:contentTypeVersion="16" ma:contentTypeDescription="Create a new document." ma:contentTypeScope="" ma:versionID="3e7417cf1561aa9579829e53ff36c562">
  <xsd:schema xmlns:xsd="http://www.w3.org/2001/XMLSchema" xmlns:xs="http://www.w3.org/2001/XMLSchema" xmlns:p="http://schemas.microsoft.com/office/2006/metadata/properties" xmlns:ns3="22ec09a4-c96f-49dc-8753-a7d4b78631d4" xmlns:ns4="029cfb84-49a0-41f9-be40-61139ddc3b41" targetNamespace="http://schemas.microsoft.com/office/2006/metadata/properties" ma:root="true" ma:fieldsID="9a229a960483e4068db6d5206d3d41f6" ns3:_="" ns4:_="">
    <xsd:import namespace="22ec09a4-c96f-49dc-8753-a7d4b78631d4"/>
    <xsd:import namespace="029cfb84-49a0-41f9-be40-61139ddc3b4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ec09a4-c96f-49dc-8753-a7d4b78631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9cfb84-49a0-41f9-be40-61139ddc3b4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7EB4D8-2DC8-4900-B296-3F8E8CD9E6AE}">
  <ds:schemaRefs>
    <ds:schemaRef ds:uri="22ec09a4-c96f-49dc-8753-a7d4b78631d4"/>
    <ds:schemaRef ds:uri="http://schemas.microsoft.com/office/infopath/2007/PartnerControls"/>
    <ds:schemaRef ds:uri="http://schemas.microsoft.com/office/2006/documentManagement/types"/>
    <ds:schemaRef ds:uri="029cfb84-49a0-41f9-be40-61139ddc3b41"/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3A8EED0-1676-47EE-A538-551857BE8A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ec09a4-c96f-49dc-8753-a7d4b78631d4"/>
    <ds:schemaRef ds:uri="029cfb84-49a0-41f9-be40-61139ddc3b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D2ED2F-BDEE-47B8-82AA-B088E838B0E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{CE15C6B5-1050-4C1B-BAE7-091BE5FC56AC}tf78438558_win32</Template>
  <TotalTime>7894</TotalTime>
  <Words>470</Words>
  <Application>Microsoft Office PowerPoint</Application>
  <PresentationFormat>Widescreen</PresentationFormat>
  <Paragraphs>69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Sabon Next LT</vt:lpstr>
      <vt:lpstr>Office Theme</vt:lpstr>
      <vt:lpstr>Meet the teacher</vt:lpstr>
      <vt:lpstr>Y4 expectations</vt:lpstr>
      <vt:lpstr>timetable</vt:lpstr>
      <vt:lpstr>Swimming</vt:lpstr>
      <vt:lpstr>Assessments</vt:lpstr>
      <vt:lpstr>Times Tables</vt:lpstr>
      <vt:lpstr>Homework</vt:lpstr>
      <vt:lpstr>Reading</vt:lpstr>
      <vt:lpstr>Important Dates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subject/>
  <dc:creator>Claire Tracy</dc:creator>
  <cp:lastModifiedBy>Miss K. Tomes</cp:lastModifiedBy>
  <cp:revision>19</cp:revision>
  <dcterms:created xsi:type="dcterms:W3CDTF">2023-09-13T13:02:07Z</dcterms:created>
  <dcterms:modified xsi:type="dcterms:W3CDTF">2026-09-14T15:09:11Z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0x0101003C1AE5609FC83F4B90A5CF2526A35E2A</vt:lpwstr>
  </property>
</Properties>
</file>