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5" r:id="rId3"/>
    <p:sldId id="290" r:id="rId4"/>
    <p:sldId id="259" r:id="rId5"/>
    <p:sldId id="287" r:id="rId6"/>
    <p:sldId id="260" r:id="rId7"/>
    <p:sldId id="286" r:id="rId8"/>
    <p:sldId id="261" r:id="rId9"/>
    <p:sldId id="263" r:id="rId10"/>
    <p:sldId id="291" r:id="rId11"/>
    <p:sldId id="258" r:id="rId12"/>
    <p:sldId id="266" r:id="rId13"/>
    <p:sldId id="267" r:id="rId14"/>
    <p:sldId id="292" r:id="rId15"/>
    <p:sldId id="283" r:id="rId16"/>
    <p:sldId id="280" r:id="rId17"/>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B0"/>
    <a:srgbClr val="0077D0"/>
    <a:srgbClr val="680000"/>
    <a:srgbClr val="0091FE"/>
    <a:srgbClr val="CCECFF"/>
    <a:srgbClr val="008000"/>
    <a:srgbClr val="99CCFF"/>
    <a:srgbClr val="E83C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94660"/>
  </p:normalViewPr>
  <p:slideViewPr>
    <p:cSldViewPr>
      <p:cViewPr varScale="1">
        <p:scale>
          <a:sx n="53" d="100"/>
          <a:sy n="53" d="100"/>
        </p:scale>
        <p:origin x="1392"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17387D4-F056-409E-905B-67D126938F2E}" type="datetimeFigureOut">
              <a:rPr lang="en-US"/>
              <a:pPr>
                <a:defRPr/>
              </a:pPr>
              <a:t>1/15/2019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90ED763-49E8-4877-96A5-A48703224F08}" type="slidenum">
              <a:rPr lang="en-GB" altLang="en-US"/>
              <a:pPr>
                <a:defRPr/>
              </a:pPr>
              <a:t>‹#›</a:t>
            </a:fld>
            <a:endParaRPr lang="en-GB" altLang="en-US"/>
          </a:p>
        </p:txBody>
      </p:sp>
    </p:spTree>
    <p:extLst>
      <p:ext uri="{BB962C8B-B14F-4D97-AF65-F5344CB8AC3E}">
        <p14:creationId xmlns:p14="http://schemas.microsoft.com/office/powerpoint/2010/main" val="3159745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596058D-2247-4078-AA2B-3B7ED1D4B1F8}" type="datetimeFigureOut">
              <a:rPr lang="en-US"/>
              <a:pPr>
                <a:defRPr/>
              </a:pPr>
              <a:t>1/15/2019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0671D6D-DE77-415B-AEA3-9AF1CA3AF4C2}" type="slidenum">
              <a:rPr lang="en-GB" altLang="en-US"/>
              <a:pPr>
                <a:defRPr/>
              </a:pPr>
              <a:t>‹#›</a:t>
            </a:fld>
            <a:endParaRPr lang="en-GB" altLang="en-US"/>
          </a:p>
        </p:txBody>
      </p:sp>
    </p:spTree>
    <p:extLst>
      <p:ext uri="{BB962C8B-B14F-4D97-AF65-F5344CB8AC3E}">
        <p14:creationId xmlns:p14="http://schemas.microsoft.com/office/powerpoint/2010/main" val="1108132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58AF3EC-8F41-48D5-8883-80D52A737306}" type="datetimeFigureOut">
              <a:rPr lang="en-US"/>
              <a:pPr>
                <a:defRPr/>
              </a:pPr>
              <a:t>1/15/2019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5231294-0ACE-4E0B-9858-297F25A22D9F}" type="slidenum">
              <a:rPr lang="en-GB" altLang="en-US"/>
              <a:pPr>
                <a:defRPr/>
              </a:pPr>
              <a:t>‹#›</a:t>
            </a:fld>
            <a:endParaRPr lang="en-GB" altLang="en-US"/>
          </a:p>
        </p:txBody>
      </p:sp>
    </p:spTree>
    <p:extLst>
      <p:ext uri="{BB962C8B-B14F-4D97-AF65-F5344CB8AC3E}">
        <p14:creationId xmlns:p14="http://schemas.microsoft.com/office/powerpoint/2010/main" val="429386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8B39613-ACD0-4436-8E5F-925CBF9B02B5}" type="datetimeFigureOut">
              <a:rPr lang="en-US"/>
              <a:pPr>
                <a:defRPr/>
              </a:pPr>
              <a:t>1/15/2019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8D51E3-788B-41FF-8995-63C667249488}" type="slidenum">
              <a:rPr lang="en-GB" altLang="en-US"/>
              <a:pPr>
                <a:defRPr/>
              </a:pPr>
              <a:t>‹#›</a:t>
            </a:fld>
            <a:endParaRPr lang="en-GB" altLang="en-US"/>
          </a:p>
        </p:txBody>
      </p:sp>
    </p:spTree>
    <p:extLst>
      <p:ext uri="{BB962C8B-B14F-4D97-AF65-F5344CB8AC3E}">
        <p14:creationId xmlns:p14="http://schemas.microsoft.com/office/powerpoint/2010/main" val="232177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BB988C6-F052-4E7E-B766-35B000CCD313}" type="datetimeFigureOut">
              <a:rPr lang="en-US"/>
              <a:pPr>
                <a:defRPr/>
              </a:pPr>
              <a:t>1/15/2019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12FD7DE-1CF7-4910-A07C-71D17A2DDF3D}" type="slidenum">
              <a:rPr lang="en-GB" altLang="en-US"/>
              <a:pPr>
                <a:defRPr/>
              </a:pPr>
              <a:t>‹#›</a:t>
            </a:fld>
            <a:endParaRPr lang="en-GB" altLang="en-US"/>
          </a:p>
        </p:txBody>
      </p:sp>
    </p:spTree>
    <p:extLst>
      <p:ext uri="{BB962C8B-B14F-4D97-AF65-F5344CB8AC3E}">
        <p14:creationId xmlns:p14="http://schemas.microsoft.com/office/powerpoint/2010/main" val="96008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74763CD-9C8A-44C8-9257-4973B99821C4}" type="datetimeFigureOut">
              <a:rPr lang="en-US"/>
              <a:pPr>
                <a:defRPr/>
              </a:pPr>
              <a:t>1/15/2019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BBF939E-6607-40FB-BA99-91086A9D0D10}" type="slidenum">
              <a:rPr lang="en-GB" altLang="en-US"/>
              <a:pPr>
                <a:defRPr/>
              </a:pPr>
              <a:t>‹#›</a:t>
            </a:fld>
            <a:endParaRPr lang="en-GB" altLang="en-US"/>
          </a:p>
        </p:txBody>
      </p:sp>
    </p:spTree>
    <p:extLst>
      <p:ext uri="{BB962C8B-B14F-4D97-AF65-F5344CB8AC3E}">
        <p14:creationId xmlns:p14="http://schemas.microsoft.com/office/powerpoint/2010/main" val="219029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CA2EB77-BF84-4E9C-8747-9D9288E8F11D}" type="datetimeFigureOut">
              <a:rPr lang="en-US"/>
              <a:pPr>
                <a:defRPr/>
              </a:pPr>
              <a:t>1/15/2019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8666396-782C-495E-A758-BD73C39AF870}" type="slidenum">
              <a:rPr lang="en-GB" altLang="en-US"/>
              <a:pPr>
                <a:defRPr/>
              </a:pPr>
              <a:t>‹#›</a:t>
            </a:fld>
            <a:endParaRPr lang="en-GB" altLang="en-US"/>
          </a:p>
        </p:txBody>
      </p:sp>
    </p:spTree>
    <p:extLst>
      <p:ext uri="{BB962C8B-B14F-4D97-AF65-F5344CB8AC3E}">
        <p14:creationId xmlns:p14="http://schemas.microsoft.com/office/powerpoint/2010/main" val="3665140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EAF3BC3-03C7-4E8C-B89B-EED1CE68F547}" type="datetimeFigureOut">
              <a:rPr lang="en-US"/>
              <a:pPr>
                <a:defRPr/>
              </a:pPr>
              <a:t>1/15/2019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C0219084-17A4-4DB8-B94F-8A4FD933559F}" type="slidenum">
              <a:rPr lang="en-GB" altLang="en-US"/>
              <a:pPr>
                <a:defRPr/>
              </a:pPr>
              <a:t>‹#›</a:t>
            </a:fld>
            <a:endParaRPr lang="en-GB" altLang="en-US"/>
          </a:p>
        </p:txBody>
      </p:sp>
    </p:spTree>
    <p:extLst>
      <p:ext uri="{BB962C8B-B14F-4D97-AF65-F5344CB8AC3E}">
        <p14:creationId xmlns:p14="http://schemas.microsoft.com/office/powerpoint/2010/main" val="69056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B9EBCF-3FBC-4EE6-9A84-4B638A130EEB}" type="datetimeFigureOut">
              <a:rPr lang="en-US"/>
              <a:pPr>
                <a:defRPr/>
              </a:pPr>
              <a:t>1/15/2019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D316FBDC-FF0C-4BF7-8D5A-9AA5F140E8DE}" type="slidenum">
              <a:rPr lang="en-GB" altLang="en-US"/>
              <a:pPr>
                <a:defRPr/>
              </a:pPr>
              <a:t>‹#›</a:t>
            </a:fld>
            <a:endParaRPr lang="en-GB" altLang="en-US"/>
          </a:p>
        </p:txBody>
      </p:sp>
    </p:spTree>
    <p:extLst>
      <p:ext uri="{BB962C8B-B14F-4D97-AF65-F5344CB8AC3E}">
        <p14:creationId xmlns:p14="http://schemas.microsoft.com/office/powerpoint/2010/main" val="3634770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2522FE-BB78-4E91-B502-7FF28D389BD0}" type="datetimeFigureOut">
              <a:rPr lang="en-US"/>
              <a:pPr>
                <a:defRPr/>
              </a:pPr>
              <a:t>1/15/2019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09B7483-E146-491B-BC98-BE224C6A76D7}" type="slidenum">
              <a:rPr lang="en-GB" altLang="en-US"/>
              <a:pPr>
                <a:defRPr/>
              </a:pPr>
              <a:t>‹#›</a:t>
            </a:fld>
            <a:endParaRPr lang="en-GB" altLang="en-US"/>
          </a:p>
        </p:txBody>
      </p:sp>
    </p:spTree>
    <p:extLst>
      <p:ext uri="{BB962C8B-B14F-4D97-AF65-F5344CB8AC3E}">
        <p14:creationId xmlns:p14="http://schemas.microsoft.com/office/powerpoint/2010/main" val="224968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017627-F2EB-47BD-A5B8-2EDAE621D115}" type="datetimeFigureOut">
              <a:rPr lang="en-US"/>
              <a:pPr>
                <a:defRPr/>
              </a:pPr>
              <a:t>1/15/2019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26D5C15-7088-4C6F-8005-F6A69280B6E3}" type="slidenum">
              <a:rPr lang="en-GB" altLang="en-US"/>
              <a:pPr>
                <a:defRPr/>
              </a:pPr>
              <a:t>‹#›</a:t>
            </a:fld>
            <a:endParaRPr lang="en-GB" altLang="en-US"/>
          </a:p>
        </p:txBody>
      </p:sp>
    </p:spTree>
    <p:extLst>
      <p:ext uri="{BB962C8B-B14F-4D97-AF65-F5344CB8AC3E}">
        <p14:creationId xmlns:p14="http://schemas.microsoft.com/office/powerpoint/2010/main" val="1301712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3484727-2A1C-475D-8D48-F2F365C2550B}" type="datetimeFigureOut">
              <a:rPr lang="en-US"/>
              <a:pPr>
                <a:defRPr/>
              </a:pPr>
              <a:t>1/15/2019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5F217CD-00A3-4498-8893-396259AA712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0"/>
            <a:ext cx="117379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ctrTitle"/>
          </p:nvPr>
        </p:nvSpPr>
        <p:spPr>
          <a:xfrm>
            <a:off x="539750" y="2997200"/>
            <a:ext cx="7875588" cy="2546350"/>
          </a:xfrm>
        </p:spPr>
        <p:txBody>
          <a:bodyPr>
            <a:normAutofit fontScale="90000"/>
          </a:bodyPr>
          <a:lstStyle/>
          <a:p>
            <a:pPr>
              <a:defRPr/>
            </a:pPr>
            <a:r>
              <a:rPr lang="en-GB" altLang="en-US" sz="6000" b="1" dirty="0" smtClean="0">
                <a:latin typeface="Arial" panose="020B0604020202020204" pitchFamily="34" charset="0"/>
              </a:rPr>
              <a:t>Our Vision</a:t>
            </a:r>
            <a:r>
              <a:rPr lang="en-GB" altLang="en-US" sz="1600" b="1" i="1" dirty="0">
                <a:latin typeface="Arial" panose="020B0604020202020204" pitchFamily="34" charset="0"/>
              </a:rPr>
              <a:t/>
            </a:r>
            <a:br>
              <a:rPr lang="en-GB" altLang="en-US" sz="1600" b="1" i="1" dirty="0">
                <a:latin typeface="Arial" panose="020B0604020202020204" pitchFamily="34" charset="0"/>
              </a:rPr>
            </a:br>
            <a:r>
              <a:rPr lang="en-GB" altLang="en-US" sz="2700" b="1" i="1" dirty="0" smtClean="0">
                <a:solidFill>
                  <a:srgbClr val="0077D0"/>
                </a:solidFill>
                <a:latin typeface="Lucida Fax" panose="02060602050505020204" pitchFamily="18" charset="0"/>
              </a:rPr>
              <a:t>‘</a:t>
            </a:r>
            <a:r>
              <a:rPr lang="en-GB" altLang="en-US" sz="2700" b="1" i="1" dirty="0" smtClean="0">
                <a:solidFill>
                  <a:srgbClr val="0065B0"/>
                </a:solidFill>
                <a:latin typeface="Lucida Fax" panose="02060602050505020204" pitchFamily="18" charset="0"/>
              </a:rPr>
              <a:t>Learning together through love, friendship, forgiveness and faith’</a:t>
            </a:r>
            <a:r>
              <a:rPr lang="en-GB" altLang="en-US" sz="2700" b="1" i="1" dirty="0" smtClean="0">
                <a:solidFill>
                  <a:srgbClr val="680000"/>
                </a:solidFill>
                <a:latin typeface="Lucida Fax" panose="02060602050505020204" pitchFamily="18" charset="0"/>
              </a:rPr>
              <a:t/>
            </a:r>
            <a:br>
              <a:rPr lang="en-GB" altLang="en-US" sz="2700" b="1" i="1" dirty="0" smtClean="0">
                <a:solidFill>
                  <a:srgbClr val="680000"/>
                </a:solidFill>
                <a:latin typeface="Lucida Fax" panose="02060602050505020204" pitchFamily="18" charset="0"/>
              </a:rPr>
            </a:br>
            <a:r>
              <a:rPr lang="en-GB" altLang="en-US" sz="2700" b="1" dirty="0">
                <a:latin typeface="Arial" panose="020B0604020202020204" pitchFamily="34" charset="0"/>
              </a:rPr>
              <a:t>a</a:t>
            </a:r>
            <a:r>
              <a:rPr lang="en-GB" altLang="en-US" sz="2700" b="1" dirty="0" smtClean="0">
                <a:latin typeface="Arial" panose="020B0604020202020204" pitchFamily="34" charset="0"/>
              </a:rPr>
              <a:t>re the golden threads that are woven throughout our daily lives in school. With our values, the 6R’s, we aim to prepare and ensure our children live their lives according to the teachings of Jesus.</a:t>
            </a:r>
            <a:br>
              <a:rPr lang="en-GB" altLang="en-US" sz="2700" b="1" dirty="0" smtClean="0">
                <a:latin typeface="Arial" panose="020B0604020202020204" pitchFamily="34" charset="0"/>
              </a:rPr>
            </a:br>
            <a:r>
              <a:rPr lang="en-GB" altLang="en-US" sz="2700" b="1" dirty="0" smtClean="0">
                <a:latin typeface="Arial" panose="020B0604020202020204" pitchFamily="34" charset="0"/>
              </a:rPr>
              <a:t/>
            </a:r>
            <a:br>
              <a:rPr lang="en-GB" altLang="en-US" sz="2700" b="1" dirty="0" smtClean="0">
                <a:latin typeface="Arial" panose="020B0604020202020204" pitchFamily="34" charset="0"/>
              </a:rPr>
            </a:br>
            <a:r>
              <a:rPr lang="en-GB" altLang="en-US" sz="2700" b="1" dirty="0" smtClean="0">
                <a:latin typeface="Arial" panose="020B0604020202020204" pitchFamily="34" charset="0"/>
              </a:rPr>
              <a:t/>
            </a:r>
            <a:br>
              <a:rPr lang="en-GB" altLang="en-US" sz="2700" b="1" dirty="0" smtClean="0">
                <a:latin typeface="Arial" panose="020B0604020202020204" pitchFamily="34" charset="0"/>
              </a:rPr>
            </a:br>
            <a:r>
              <a:rPr lang="en-GB" altLang="en-US" sz="2700" b="1" dirty="0">
                <a:latin typeface="Arial" panose="020B0604020202020204" pitchFamily="34" charset="0"/>
              </a:rPr>
              <a:t/>
            </a:r>
            <a:br>
              <a:rPr lang="en-GB" altLang="en-US" sz="2700" b="1" dirty="0">
                <a:latin typeface="Arial" panose="020B0604020202020204" pitchFamily="34" charset="0"/>
              </a:rPr>
            </a:br>
            <a:r>
              <a:rPr lang="en-GB" altLang="en-US" sz="2700" b="1" dirty="0" smtClean="0">
                <a:latin typeface="Arial" panose="020B0604020202020204" pitchFamily="34" charset="0"/>
              </a:rPr>
              <a:t/>
            </a:r>
            <a:br>
              <a:rPr lang="en-GB" altLang="en-US" sz="2700" b="1" dirty="0" smtClean="0">
                <a:latin typeface="Arial" panose="020B0604020202020204" pitchFamily="34" charset="0"/>
              </a:rPr>
            </a:br>
            <a:r>
              <a:rPr lang="en-GB" altLang="en-US" sz="2700" b="1" dirty="0" smtClean="0">
                <a:latin typeface="Arial" panose="020B0604020202020204" pitchFamily="34" charset="0"/>
              </a:rPr>
              <a:t/>
            </a:r>
            <a:br>
              <a:rPr lang="en-GB" altLang="en-US" sz="2700" b="1" dirty="0" smtClean="0">
                <a:latin typeface="Arial" panose="020B0604020202020204" pitchFamily="34" charset="0"/>
              </a:rPr>
            </a:br>
            <a:r>
              <a:rPr lang="en-GB" altLang="en-US" sz="2700" b="1" dirty="0">
                <a:latin typeface="Arial" panose="020B0604020202020204" pitchFamily="34" charset="0"/>
              </a:rPr>
              <a:t/>
            </a:r>
            <a:br>
              <a:rPr lang="en-GB" altLang="en-US" sz="2700" b="1" dirty="0">
                <a:latin typeface="Arial" panose="020B0604020202020204" pitchFamily="34" charset="0"/>
              </a:rPr>
            </a:br>
            <a:r>
              <a:rPr lang="en-GB" altLang="en-US" sz="2700" b="1" i="1" dirty="0" smtClean="0">
                <a:solidFill>
                  <a:schemeClr val="bg1"/>
                </a:solidFill>
                <a:latin typeface="Lucida Fax" panose="02060602050505020204" pitchFamily="18" charset="0"/>
              </a:rPr>
              <a:t>‘</a:t>
            </a:r>
            <a:r>
              <a:rPr lang="en-GB" altLang="en-US" sz="2700" b="1" i="1" dirty="0">
                <a:solidFill>
                  <a:schemeClr val="bg1"/>
                </a:solidFill>
                <a:latin typeface="Lucida Fax" panose="02060602050505020204" pitchFamily="18" charset="0"/>
              </a:rPr>
              <a:t>For we walk by </a:t>
            </a:r>
            <a:r>
              <a:rPr lang="en-GB" altLang="en-US" sz="2700" b="1" i="1" dirty="0" smtClean="0">
                <a:solidFill>
                  <a:schemeClr val="bg1"/>
                </a:solidFill>
                <a:latin typeface="Lucida Fax" panose="02060602050505020204" pitchFamily="18" charset="0"/>
              </a:rPr>
              <a:t>faith, not </a:t>
            </a:r>
            <a:r>
              <a:rPr lang="en-GB" altLang="en-US" sz="2700" b="1" i="1" dirty="0">
                <a:solidFill>
                  <a:schemeClr val="bg1"/>
                </a:solidFill>
                <a:latin typeface="Lucida Fax" panose="02060602050505020204" pitchFamily="18" charset="0"/>
              </a:rPr>
              <a:t>by sight’</a:t>
            </a:r>
            <a:br>
              <a:rPr lang="en-GB" altLang="en-US" sz="2700" b="1" i="1" dirty="0">
                <a:solidFill>
                  <a:schemeClr val="bg1"/>
                </a:solidFill>
                <a:latin typeface="Lucida Fax" panose="02060602050505020204" pitchFamily="18" charset="0"/>
              </a:rPr>
            </a:br>
            <a:r>
              <a:rPr lang="en-GB" altLang="en-US" sz="2700" b="1" i="1" dirty="0">
                <a:solidFill>
                  <a:schemeClr val="bg1"/>
                </a:solidFill>
                <a:latin typeface="Lucida Fax" panose="02060602050505020204" pitchFamily="18" charset="0"/>
              </a:rPr>
              <a:t>2 Corinthians 5:7</a:t>
            </a:r>
            <a:r>
              <a:rPr lang="en-GB" altLang="en-US" sz="2700" b="1" dirty="0" smtClean="0">
                <a:latin typeface="Arial" panose="020B0604020202020204" pitchFamily="34" charset="0"/>
              </a:rPr>
              <a:t/>
            </a:r>
            <a:br>
              <a:rPr lang="en-GB" altLang="en-US" sz="2700" b="1" dirty="0" smtClean="0">
                <a:latin typeface="Arial" panose="020B0604020202020204" pitchFamily="34" charset="0"/>
              </a:rPr>
            </a:br>
            <a:r>
              <a:rPr lang="en-GB" sz="2800" b="1" dirty="0" smtClean="0">
                <a:latin typeface="SassoonPrimaryInfant" pitchFamily="2" charset="0"/>
              </a:rPr>
              <a:t/>
            </a:r>
            <a:br>
              <a:rPr lang="en-GB" sz="2800" b="1" dirty="0" smtClean="0">
                <a:latin typeface="SassoonPrimaryInfant" pitchFamily="2" charset="0"/>
              </a:rPr>
            </a:br>
            <a:r>
              <a:rPr lang="en-GB" sz="2800" b="1" dirty="0">
                <a:latin typeface="SassoonPrimaryInfant" pitchFamily="2" charset="0"/>
              </a:rPr>
              <a:t/>
            </a:r>
            <a:br>
              <a:rPr lang="en-GB" sz="2800" b="1" dirty="0">
                <a:latin typeface="SassoonPrimaryInfant" pitchFamily="2" charset="0"/>
              </a:rPr>
            </a:br>
            <a:r>
              <a:rPr lang="en-GB" sz="2800" dirty="0">
                <a:latin typeface="SassoonPrimaryInfant" pitchFamily="2" charset="0"/>
              </a:rPr>
              <a:t/>
            </a:r>
            <a:br>
              <a:rPr lang="en-GB" sz="2800" dirty="0">
                <a:latin typeface="SassoonPrimaryInfant" pitchFamily="2" charset="0"/>
              </a:rPr>
            </a:br>
            <a:endParaRPr lang="en-GB" sz="2800" dirty="0">
              <a:latin typeface="SassoonPrimaryInfant"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0775"/>
            <a:ext cx="91440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5"/>
          <p:cNvSpPr>
            <a:spLocks noGrp="1"/>
          </p:cNvSpPr>
          <p:nvPr>
            <p:ph type="ctrTitle"/>
          </p:nvPr>
        </p:nvSpPr>
        <p:spPr>
          <a:xfrm>
            <a:off x="-107950" y="-315913"/>
            <a:ext cx="9251950" cy="2089151"/>
          </a:xfrm>
        </p:spPr>
        <p:txBody>
          <a:bodyPr/>
          <a:lstStyle/>
          <a:p>
            <a:pPr eaLnBrk="1" hangingPunct="1"/>
            <a:r>
              <a:rPr lang="en-GB" altLang="en-US" sz="2000" b="1" smtClean="0">
                <a:latin typeface="SassoonPrimaryInfant" pitchFamily="2" charset="0"/>
              </a:rPr>
              <a:t>Noah collected one pair of every animal, just as God had asked him to. </a:t>
            </a:r>
            <a:br>
              <a:rPr lang="en-GB" altLang="en-US" sz="2000" b="1" smtClean="0">
                <a:latin typeface="SassoonPrimaryInfant" pitchFamily="2" charset="0"/>
              </a:rPr>
            </a:br>
            <a:r>
              <a:rPr lang="en-GB" altLang="en-US" sz="2000" b="1" smtClean="0">
                <a:latin typeface="SassoonPrimaryInfant" pitchFamily="2" charset="0"/>
              </a:rPr>
              <a:t>The animals walked, hopped, crawled, slithered and were carried two by two onto the ark.</a:t>
            </a:r>
            <a:br>
              <a:rPr lang="en-GB" altLang="en-US" sz="2000" b="1" smtClean="0">
                <a:latin typeface="SassoonPrimaryInfant" pitchFamily="2" charset="0"/>
              </a:rPr>
            </a:br>
            <a:endParaRPr lang="en-GB" altLang="en-US" sz="2000" b="1" smtClean="0">
              <a:latin typeface="SassoonPrimaryInfant" pitchFamily="2"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BACC6"/>
        </a:solidFill>
        <a:effectLst/>
      </p:bgPr>
    </p:bg>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0"/>
            <a:ext cx="144049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5"/>
          <p:cNvSpPr>
            <a:spLocks noGrp="1"/>
          </p:cNvSpPr>
          <p:nvPr>
            <p:ph type="ctrTitle"/>
          </p:nvPr>
        </p:nvSpPr>
        <p:spPr>
          <a:xfrm>
            <a:off x="1476375" y="-3482975"/>
            <a:ext cx="8963025" cy="6551613"/>
          </a:xfrm>
        </p:spPr>
        <p:txBody>
          <a:bodyPr/>
          <a:lstStyle/>
          <a:p>
            <a:pPr eaLnBrk="1" hangingPunct="1"/>
            <a:r>
              <a:rPr lang="en-GB" altLang="en-US" sz="1800" smtClean="0">
                <a:latin typeface="SassoonPrimaryInfant" pitchFamily="2" charset="0"/>
              </a:rPr>
              <a:t> </a:t>
            </a:r>
            <a:br>
              <a:rPr lang="en-GB" altLang="en-US" sz="1800" smtClean="0">
                <a:latin typeface="SassoonPrimaryInfant" pitchFamily="2" charset="0"/>
              </a:rPr>
            </a:br>
            <a:r>
              <a:rPr lang="en-GB" altLang="en-US" sz="1800" smtClean="0">
                <a:latin typeface="SassoonPrimaryInfant" pitchFamily="2" charset="0"/>
              </a:rPr>
              <a:t/>
            </a:r>
            <a:br>
              <a:rPr lang="en-GB" altLang="en-US" sz="1800" smtClean="0">
                <a:latin typeface="SassoonPrimaryInfant" pitchFamily="2" charset="0"/>
              </a:rPr>
            </a:br>
            <a:r>
              <a:rPr lang="en-GB" altLang="en-US" sz="1800" smtClean="0">
                <a:latin typeface="SassoonPrimaryInfant" pitchFamily="2" charset="0"/>
              </a:rPr>
              <a:t> </a:t>
            </a:r>
            <a:br>
              <a:rPr lang="en-GB" altLang="en-US" sz="1800" smtClean="0">
                <a:latin typeface="SassoonPrimaryInfant" pitchFamily="2" charset="0"/>
              </a:rPr>
            </a:br>
            <a:r>
              <a:rPr lang="en-GB" altLang="en-US" sz="1800" smtClean="0">
                <a:latin typeface="SassoonPrimaryInfant" pitchFamily="2" charset="0"/>
              </a:rPr>
              <a:t/>
            </a:r>
            <a:br>
              <a:rPr lang="en-GB" altLang="en-US" sz="1800" smtClean="0">
                <a:latin typeface="SassoonPrimaryInfant" pitchFamily="2" charset="0"/>
              </a:rPr>
            </a:br>
            <a:r>
              <a:rPr lang="en-GB" altLang="en-US" sz="1800" smtClean="0">
                <a:latin typeface="SassoonPrimaryInfant" pitchFamily="2" charset="0"/>
              </a:rPr>
              <a:t/>
            </a:r>
            <a:br>
              <a:rPr lang="en-GB" altLang="en-US" sz="1800" smtClean="0">
                <a:latin typeface="SassoonPrimaryInfant" pitchFamily="2" charset="0"/>
              </a:rPr>
            </a:br>
            <a:r>
              <a:rPr lang="en-GB" altLang="en-US" sz="1800" smtClean="0">
                <a:latin typeface="SassoonPrimaryInfant" pitchFamily="2" charset="0"/>
              </a:rPr>
              <a:t/>
            </a:r>
            <a:br>
              <a:rPr lang="en-GB" altLang="en-US" sz="1800" smtClean="0">
                <a:latin typeface="SassoonPrimaryInfant" pitchFamily="2" charset="0"/>
              </a:rPr>
            </a:br>
            <a:r>
              <a:rPr lang="en-GB" altLang="en-US" sz="1800" smtClean="0">
                <a:latin typeface="SassoonPrimaryInfant" pitchFamily="2" charset="0"/>
              </a:rPr>
              <a:t/>
            </a:r>
            <a:br>
              <a:rPr lang="en-GB" altLang="en-US" sz="1800" smtClean="0">
                <a:latin typeface="SassoonPrimaryInfant" pitchFamily="2" charset="0"/>
              </a:rPr>
            </a:br>
            <a:r>
              <a:rPr lang="en-GB" altLang="en-US" sz="1800" smtClean="0">
                <a:latin typeface="SassoonPrimaryInfant" pitchFamily="2" charset="0"/>
              </a:rPr>
              <a:t/>
            </a:r>
            <a:br>
              <a:rPr lang="en-GB" altLang="en-US" sz="1800" smtClean="0">
                <a:latin typeface="SassoonPrimaryInfant" pitchFamily="2" charset="0"/>
              </a:rPr>
            </a:br>
            <a:r>
              <a:rPr lang="en-GB" altLang="en-US" sz="1800" smtClean="0">
                <a:latin typeface="SassoonPrimaryInfant" pitchFamily="2" charset="0"/>
              </a:rPr>
              <a:t/>
            </a:r>
            <a:br>
              <a:rPr lang="en-GB" altLang="en-US" sz="1800" smtClean="0">
                <a:latin typeface="SassoonPrimaryInfant" pitchFamily="2" charset="0"/>
              </a:rPr>
            </a:br>
            <a:r>
              <a:rPr lang="en-GB" altLang="en-US" sz="1800" smtClean="0">
                <a:latin typeface="SassoonPrimaryInfant" pitchFamily="2" charset="0"/>
              </a:rPr>
              <a:t/>
            </a:r>
            <a:br>
              <a:rPr lang="en-GB" altLang="en-US" sz="1800" smtClean="0">
                <a:latin typeface="SassoonPrimaryInfant" pitchFamily="2" charset="0"/>
              </a:rPr>
            </a:br>
            <a:r>
              <a:rPr lang="en-GB" altLang="en-US" sz="1800" smtClean="0">
                <a:latin typeface="SassoonPrimaryInfant" pitchFamily="2" charset="0"/>
              </a:rPr>
              <a:t>        </a:t>
            </a:r>
            <a:r>
              <a:rPr lang="en-GB" altLang="en-US" sz="2400" b="1" smtClean="0">
                <a:solidFill>
                  <a:schemeClr val="bg1"/>
                </a:solidFill>
                <a:latin typeface="SassoonPrimaryInfant" pitchFamily="2" charset="0"/>
              </a:rPr>
              <a:t>God sent the first storm clouds </a:t>
            </a:r>
            <a:br>
              <a:rPr lang="en-GB" altLang="en-US" sz="2400" b="1" smtClean="0">
                <a:solidFill>
                  <a:schemeClr val="bg1"/>
                </a:solidFill>
                <a:latin typeface="SassoonPrimaryInfant" pitchFamily="2" charset="0"/>
              </a:rPr>
            </a:br>
            <a:r>
              <a:rPr lang="en-GB" altLang="en-US" sz="2400" b="1" smtClean="0">
                <a:solidFill>
                  <a:schemeClr val="bg1"/>
                </a:solidFill>
                <a:latin typeface="SassoonPrimaryInfant" pitchFamily="2" charset="0"/>
              </a:rPr>
              <a:t>and it began to rain. Rivers, lakes </a:t>
            </a:r>
            <a:br>
              <a:rPr lang="en-GB" altLang="en-US" sz="2400" b="1" smtClean="0">
                <a:solidFill>
                  <a:schemeClr val="bg1"/>
                </a:solidFill>
                <a:latin typeface="SassoonPrimaryInfant" pitchFamily="2" charset="0"/>
              </a:rPr>
            </a:br>
            <a:r>
              <a:rPr lang="en-GB" altLang="en-US" sz="2400" b="1" smtClean="0">
                <a:solidFill>
                  <a:schemeClr val="bg1"/>
                </a:solidFill>
                <a:latin typeface="SassoonPrimaryInfant" pitchFamily="2" charset="0"/>
              </a:rPr>
              <a:t>and oceans quickly swelled. </a:t>
            </a:r>
            <a:br>
              <a:rPr lang="en-GB" altLang="en-US" sz="2400" b="1" smtClean="0">
                <a:solidFill>
                  <a:schemeClr val="bg1"/>
                </a:solidFill>
                <a:latin typeface="SassoonPrimaryInfant" pitchFamily="2" charset="0"/>
              </a:rPr>
            </a:br>
            <a:r>
              <a:rPr lang="en-GB" altLang="en-US" sz="2400" b="1" smtClean="0">
                <a:solidFill>
                  <a:schemeClr val="bg1"/>
                </a:solidFill>
                <a:latin typeface="SassoonPrimaryInfant" pitchFamily="2" charset="0"/>
              </a:rPr>
              <a:t>Water flooded the land</a:t>
            </a:r>
            <a:br>
              <a:rPr lang="en-GB" altLang="en-US" sz="2400" b="1" smtClean="0">
                <a:solidFill>
                  <a:schemeClr val="bg1"/>
                </a:solidFill>
                <a:latin typeface="SassoonPrimaryInfant" pitchFamily="2" charset="0"/>
              </a:rPr>
            </a:br>
            <a:r>
              <a:rPr lang="en-GB" altLang="en-US" sz="2400" b="1" smtClean="0">
                <a:solidFill>
                  <a:schemeClr val="bg1"/>
                </a:solidFill>
                <a:latin typeface="SassoonPrimaryInfant" pitchFamily="2" charset="0"/>
              </a:rPr>
              <a:t> and the ark floated away.</a:t>
            </a:r>
            <a:br>
              <a:rPr lang="en-GB" altLang="en-US" sz="2400" b="1" smtClean="0">
                <a:solidFill>
                  <a:schemeClr val="bg1"/>
                </a:solidFill>
                <a:latin typeface="SassoonPrimaryInfant" pitchFamily="2" charset="0"/>
              </a:rPr>
            </a:br>
            <a:endParaRPr lang="en-GB" altLang="en-US" sz="2400" b="1" smtClean="0">
              <a:solidFill>
                <a:schemeClr val="bg1"/>
              </a:solidFill>
              <a:latin typeface="SassoonPrimaryInfant" pitchFamily="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ACC6"/>
        </a:solidFill>
        <a:effectLst/>
      </p:bgPr>
    </p:bg>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238" y="0"/>
            <a:ext cx="106584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5"/>
          <p:cNvSpPr>
            <a:spLocks noGrp="1"/>
          </p:cNvSpPr>
          <p:nvPr>
            <p:ph type="ctrTitle"/>
          </p:nvPr>
        </p:nvSpPr>
        <p:spPr>
          <a:xfrm>
            <a:off x="107950" y="4437063"/>
            <a:ext cx="9036050" cy="1871662"/>
          </a:xfrm>
        </p:spPr>
        <p:txBody>
          <a:bodyPr/>
          <a:lstStyle/>
          <a:p>
            <a:pPr eaLnBrk="1" hangingPunct="1"/>
            <a:r>
              <a:rPr lang="en-GB" altLang="en-US" sz="2400" b="1" smtClean="0">
                <a:latin typeface="SassoonPrimaryInfant" pitchFamily="2" charset="0"/>
              </a:rPr>
              <a:t>It rained and it rained, and the world was washed clean by the enormous flood as God had wished. Soon even the highest mountains were covered by the water, and still the rain came.</a:t>
            </a:r>
            <a:br>
              <a:rPr lang="en-GB" altLang="en-US" sz="2400" b="1" smtClean="0">
                <a:latin typeface="SassoonPrimaryInfant" pitchFamily="2" charset="0"/>
              </a:rPr>
            </a:br>
            <a:r>
              <a:rPr lang="en-GB" altLang="en-US" sz="2400" b="1" smtClean="0">
                <a:latin typeface="SassoonPrimaryInfant" pitchFamily="2" charset="0"/>
              </a:rPr>
              <a:t/>
            </a:r>
            <a:br>
              <a:rPr lang="en-GB" altLang="en-US" sz="2400" b="1" smtClean="0">
                <a:latin typeface="SassoonPrimaryInfant" pitchFamily="2" charset="0"/>
              </a:rPr>
            </a:br>
            <a:r>
              <a:rPr lang="en-GB" altLang="en-US" sz="2400" b="1" smtClean="0">
                <a:latin typeface="SassoonPrimaryInfant" pitchFamily="2" charset="0"/>
              </a:rPr>
              <a:t>It rained for forty days and forty nights, then as quickly as it started, it stopped.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BACC6"/>
        </a:solidFill>
        <a:effectLst/>
      </p:bgPr>
    </p:bg>
    <p:spTree>
      <p:nvGrpSpPr>
        <p:cNvPr id="1" name=""/>
        <p:cNvGrpSpPr/>
        <p:nvPr/>
      </p:nvGrpSpPr>
      <p:grpSpPr>
        <a:xfrm>
          <a:off x="0" y="0"/>
          <a:ext cx="0" cy="0"/>
          <a:chOff x="0" y="0"/>
          <a:chExt cx="0" cy="0"/>
        </a:xfrm>
      </p:grpSpPr>
      <p:pic>
        <p:nvPicPr>
          <p:cNvPr id="143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354263"/>
            <a:ext cx="14112875" cy="933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5"/>
          <p:cNvSpPr>
            <a:spLocks noGrp="1"/>
          </p:cNvSpPr>
          <p:nvPr>
            <p:ph type="ctrTitle"/>
          </p:nvPr>
        </p:nvSpPr>
        <p:spPr>
          <a:xfrm>
            <a:off x="-109538" y="-819150"/>
            <a:ext cx="4837113" cy="7123113"/>
          </a:xfrm>
        </p:spPr>
        <p:txBody>
          <a:bodyPr/>
          <a:lstStyle/>
          <a:p>
            <a:pPr eaLnBrk="1" hangingPunct="1"/>
            <a:r>
              <a:rPr lang="en-GB" altLang="en-US" sz="2000" b="1" smtClean="0">
                <a:latin typeface="SassoonPrimaryInfant" pitchFamily="2" charset="0"/>
              </a:rPr>
              <a:t/>
            </a:r>
            <a:br>
              <a:rPr lang="en-GB" altLang="en-US" sz="2000" b="1" smtClean="0">
                <a:latin typeface="SassoonPrimaryInfant" pitchFamily="2" charset="0"/>
              </a:rPr>
            </a:br>
            <a:r>
              <a:rPr lang="en-GB" altLang="en-US" sz="2000" b="1" smtClean="0">
                <a:latin typeface="SassoonPrimaryInfant" pitchFamily="2" charset="0"/>
              </a:rPr>
              <a:t>Noah waited and then he sent out a raven. </a:t>
            </a:r>
            <a:br>
              <a:rPr lang="en-GB" altLang="en-US" sz="2000" b="1" smtClean="0">
                <a:latin typeface="SassoonPrimaryInfant" pitchFamily="2" charset="0"/>
              </a:rPr>
            </a:br>
            <a:r>
              <a:rPr lang="en-GB" altLang="en-US" sz="2000" b="1" smtClean="0">
                <a:latin typeface="SassoonPrimaryInfant" pitchFamily="2" charset="0"/>
              </a:rPr>
              <a:t>“ If there is dry land anywhere the raven will find it” he said to himself. But the raven soon came back to the ark.</a:t>
            </a:r>
            <a:br>
              <a:rPr lang="en-GB" altLang="en-US" sz="2000" b="1" smtClean="0">
                <a:latin typeface="SassoonPrimaryInfant" pitchFamily="2" charset="0"/>
              </a:rPr>
            </a:br>
            <a:r>
              <a:rPr lang="en-GB" altLang="en-US" sz="2000" b="1" smtClean="0">
                <a:latin typeface="SassoonPrimaryInfant" pitchFamily="2" charset="0"/>
              </a:rPr>
              <a:t>Noah waited again and then sent out a dove. This time the dove flew back with an olive branch. When Noah sent out the dove the next time, it did not return.</a:t>
            </a:r>
            <a:br>
              <a:rPr lang="en-GB" altLang="en-US" sz="2000" b="1" smtClean="0">
                <a:latin typeface="SassoonPrimaryInfant" pitchFamily="2" charset="0"/>
              </a:rPr>
            </a:br>
            <a:r>
              <a:rPr lang="en-GB" altLang="en-US" sz="2000" b="1" smtClean="0">
                <a:latin typeface="SassoonPrimaryInfant" pitchFamily="2" charset="0"/>
              </a:rPr>
              <a:t>The dove had found land.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sp>
        <p:nvSpPr>
          <p:cNvPr id="15362" name="Title 5"/>
          <p:cNvSpPr>
            <a:spLocks noGrp="1"/>
          </p:cNvSpPr>
          <p:nvPr>
            <p:ph type="ctrTitle"/>
          </p:nvPr>
        </p:nvSpPr>
        <p:spPr>
          <a:xfrm>
            <a:off x="0" y="188913"/>
            <a:ext cx="9144000" cy="908050"/>
          </a:xfrm>
        </p:spPr>
        <p:txBody>
          <a:bodyPr/>
          <a:lstStyle/>
          <a:p>
            <a:pPr eaLnBrk="1" hangingPunct="1"/>
            <a:r>
              <a:rPr lang="en-GB" altLang="en-US" sz="2400" b="1" smtClean="0">
                <a:latin typeface="SassoonPrimaryInfant" pitchFamily="2" charset="0"/>
              </a:rPr>
              <a:t>At last the great ark door creaked open. </a:t>
            </a:r>
            <a:br>
              <a:rPr lang="en-GB" altLang="en-US" sz="2400" b="1" smtClean="0">
                <a:latin typeface="SassoonPrimaryInfant" pitchFamily="2" charset="0"/>
              </a:rPr>
            </a:br>
            <a:r>
              <a:rPr lang="en-GB" altLang="en-US" sz="2400" b="1" smtClean="0">
                <a:latin typeface="SassoonPrimaryInfant" pitchFamily="2" charset="0"/>
              </a:rPr>
              <a:t>“Go out into the world with the creatures and begin again,”</a:t>
            </a:r>
            <a:br>
              <a:rPr lang="en-GB" altLang="en-US" sz="2400" b="1" smtClean="0">
                <a:latin typeface="SassoonPrimaryInfant" pitchFamily="2" charset="0"/>
              </a:rPr>
            </a:br>
            <a:endParaRPr lang="en-GB" altLang="en-US" sz="2800" b="1" smtClean="0">
              <a:latin typeface="SassoonPrimaryInfant" pitchFamily="2" charset="0"/>
            </a:endParaRPr>
          </a:p>
        </p:txBody>
      </p:sp>
      <p:pic>
        <p:nvPicPr>
          <p:cNvPr id="153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836613"/>
            <a:ext cx="915352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92088" y="620713"/>
            <a:ext cx="8951912" cy="16256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63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613" y="0"/>
            <a:ext cx="10236201"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5"/>
          <p:cNvSpPr>
            <a:spLocks noGrp="1"/>
          </p:cNvSpPr>
          <p:nvPr>
            <p:ph type="ctrTitle"/>
          </p:nvPr>
        </p:nvSpPr>
        <p:spPr>
          <a:xfrm>
            <a:off x="3203575" y="3455988"/>
            <a:ext cx="5761038" cy="3052762"/>
          </a:xfrm>
        </p:spPr>
        <p:txBody>
          <a:bodyPr/>
          <a:lstStyle/>
          <a:p>
            <a:pPr eaLnBrk="1" hangingPunct="1"/>
            <a:r>
              <a:rPr lang="en-GB" altLang="en-US" sz="3200" b="1" smtClean="0">
                <a:latin typeface="SassoonPrimaryInfant" pitchFamily="2" charset="0"/>
              </a:rPr>
              <a:t> </a:t>
            </a:r>
            <a:br>
              <a:rPr lang="en-GB" altLang="en-US" sz="3200" b="1" smtClean="0">
                <a:latin typeface="SassoonPrimaryInfant" pitchFamily="2" charset="0"/>
              </a:rPr>
            </a:br>
            <a:r>
              <a:rPr lang="en-GB" altLang="en-US" sz="2800" b="1" smtClean="0">
                <a:latin typeface="SassoonPrimaryInfant" pitchFamily="2" charset="0"/>
              </a:rPr>
              <a:t> </a:t>
            </a:r>
            <a:br>
              <a:rPr lang="en-GB" altLang="en-US" sz="2800" b="1" smtClean="0">
                <a:latin typeface="SassoonPrimaryInfant" pitchFamily="2" charset="0"/>
              </a:rPr>
            </a:br>
            <a:r>
              <a:rPr lang="en-GB" altLang="en-US" sz="2800" b="1" smtClean="0">
                <a:solidFill>
                  <a:schemeClr val="bg1"/>
                </a:solidFill>
                <a:latin typeface="SassoonPrimaryInfant" pitchFamily="2" charset="0"/>
              </a:rPr>
              <a:t>God promised never to flood the world again. As a sign of his vow, he made a glorious glowing  rainbow to remind everyone of his promise.</a:t>
            </a:r>
            <a:r>
              <a:rPr lang="en-GB" altLang="en-US" sz="2000" smtClean="0">
                <a:latin typeface="SassoonPrimaryInfant" pitchFamily="2" charset="0"/>
              </a:rPr>
              <a:t/>
            </a:r>
            <a:br>
              <a:rPr lang="en-GB" altLang="en-US" sz="2000" smtClean="0">
                <a:latin typeface="SassoonPrimaryInfant" pitchFamily="2" charset="0"/>
              </a:rPr>
            </a:br>
            <a:endParaRPr lang="en-GB" altLang="en-US" sz="2000" smtClean="0">
              <a:latin typeface="SassoonPrimaryInfant" pitchFamily="2"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914717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5"/>
          <p:cNvSpPr>
            <a:spLocks noGrp="1"/>
          </p:cNvSpPr>
          <p:nvPr>
            <p:ph type="ctrTitle"/>
          </p:nvPr>
        </p:nvSpPr>
        <p:spPr>
          <a:xfrm>
            <a:off x="250825" y="1341438"/>
            <a:ext cx="9864725" cy="7056437"/>
          </a:xfrm>
        </p:spPr>
        <p:txBody>
          <a:bodyPr/>
          <a:lstStyle/>
          <a:p>
            <a:pPr eaLnBrk="1" hangingPunct="1"/>
            <a:r>
              <a:rPr lang="en-GB" altLang="en-US" sz="2400" b="1" i="1" smtClean="0"/>
              <a:t/>
            </a:r>
            <a:br>
              <a:rPr lang="en-GB" altLang="en-US" sz="2400" b="1" i="1" smtClean="0"/>
            </a:br>
            <a:r>
              <a:rPr lang="en-GB" altLang="en-US" sz="2400" b="1" i="1" smtClean="0">
                <a:solidFill>
                  <a:schemeClr val="bg1"/>
                </a:solidFill>
              </a:rPr>
              <a:t/>
            </a:r>
            <a:br>
              <a:rPr lang="en-GB" altLang="en-US" sz="2400" b="1" i="1" smtClean="0">
                <a:solidFill>
                  <a:schemeClr val="bg1"/>
                </a:solidFill>
              </a:rPr>
            </a:br>
            <a:endParaRPr lang="en-GB" altLang="en-US" sz="2400" b="1" smtClean="0">
              <a:solidFill>
                <a:schemeClr val="bg1"/>
              </a:solidFill>
              <a:latin typeface="SassoonPrimaryInfant" pitchFamily="2" charset="0"/>
            </a:endParaRPr>
          </a:p>
        </p:txBody>
      </p:sp>
      <p:sp>
        <p:nvSpPr>
          <p:cNvPr id="17412" name="Rectangle 1"/>
          <p:cNvSpPr>
            <a:spLocks noChangeArrowheads="1"/>
          </p:cNvSpPr>
          <p:nvPr/>
        </p:nvSpPr>
        <p:spPr bwMode="auto">
          <a:xfrm>
            <a:off x="0" y="17463"/>
            <a:ext cx="9147175" cy="751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GB" altLang="en-US" sz="2800" b="1" i="1">
              <a:latin typeface="Arial" panose="020B0604020202020204" pitchFamily="34" charset="0"/>
            </a:endParaRPr>
          </a:p>
          <a:p>
            <a:pPr algn="ctr">
              <a:spcBef>
                <a:spcPct val="0"/>
              </a:spcBef>
              <a:buFontTx/>
              <a:buNone/>
            </a:pPr>
            <a:endParaRPr lang="en-GB" altLang="en-US" sz="2800" b="1" i="1">
              <a:latin typeface="Arial" panose="020B0604020202020204" pitchFamily="34" charset="0"/>
            </a:endParaRPr>
          </a:p>
          <a:p>
            <a:pPr algn="ctr">
              <a:spcBef>
                <a:spcPct val="0"/>
              </a:spcBef>
              <a:buFontTx/>
              <a:buNone/>
            </a:pPr>
            <a:endParaRPr lang="en-GB" altLang="en-US" sz="2800" b="1" i="1">
              <a:latin typeface="Arial" panose="020B0604020202020204" pitchFamily="34" charset="0"/>
            </a:endParaRPr>
          </a:p>
          <a:p>
            <a:pPr algn="r">
              <a:spcBef>
                <a:spcPct val="0"/>
              </a:spcBef>
              <a:buFontTx/>
              <a:buNone/>
            </a:pPr>
            <a:endParaRPr lang="en-GB" altLang="en-US" sz="2800" b="1" i="1">
              <a:latin typeface="Arial" panose="020B0604020202020204" pitchFamily="34" charset="0"/>
            </a:endParaRPr>
          </a:p>
          <a:p>
            <a:pPr algn="r">
              <a:spcBef>
                <a:spcPct val="0"/>
              </a:spcBef>
              <a:buFontTx/>
              <a:buNone/>
            </a:pPr>
            <a:r>
              <a:rPr lang="en-GB" altLang="en-US" sz="2400" b="1" i="1">
                <a:latin typeface="Arial" panose="020B0604020202020204" pitchFamily="34" charset="0"/>
              </a:rPr>
              <a:t>By following </a:t>
            </a:r>
          </a:p>
          <a:p>
            <a:pPr algn="r">
              <a:spcBef>
                <a:spcPct val="0"/>
              </a:spcBef>
              <a:buFontTx/>
              <a:buNone/>
            </a:pPr>
            <a:r>
              <a:rPr lang="en-GB" altLang="en-US" sz="4000" b="1" i="1">
                <a:solidFill>
                  <a:srgbClr val="C00000"/>
                </a:solidFill>
                <a:latin typeface="Arial" panose="020B0604020202020204" pitchFamily="34" charset="0"/>
              </a:rPr>
              <a:t>our vision</a:t>
            </a:r>
          </a:p>
          <a:p>
            <a:pPr algn="r">
              <a:spcBef>
                <a:spcPct val="0"/>
              </a:spcBef>
              <a:buFont typeface="Arial" panose="020B0604020202020204" pitchFamily="34" charset="0"/>
              <a:buNone/>
            </a:pPr>
            <a:r>
              <a:rPr lang="en-GB" altLang="en-US" sz="2400" b="1" i="1">
                <a:latin typeface="Arial" panose="020B0604020202020204" pitchFamily="34" charset="0"/>
              </a:rPr>
              <a:t>and 6R’s </a:t>
            </a:r>
          </a:p>
          <a:p>
            <a:pPr algn="r">
              <a:spcBef>
                <a:spcPct val="0"/>
              </a:spcBef>
              <a:buFont typeface="Arial" panose="020B0604020202020204" pitchFamily="34" charset="0"/>
              <a:buNone/>
            </a:pPr>
            <a:r>
              <a:rPr lang="en-GB" altLang="en-US" sz="2400" b="1" i="1">
                <a:latin typeface="Arial" panose="020B0604020202020204" pitchFamily="34" charset="0"/>
              </a:rPr>
              <a:t>all our class birds </a:t>
            </a:r>
          </a:p>
          <a:p>
            <a:pPr algn="r">
              <a:spcBef>
                <a:spcPct val="0"/>
              </a:spcBef>
              <a:buFont typeface="Arial" panose="020B0604020202020204" pitchFamily="34" charset="0"/>
              <a:buNone/>
            </a:pPr>
            <a:r>
              <a:rPr lang="en-GB" altLang="en-US" sz="2400" b="1" i="1">
                <a:latin typeface="Arial" panose="020B0604020202020204" pitchFamily="34" charset="0"/>
              </a:rPr>
              <a:t>including </a:t>
            </a:r>
          </a:p>
          <a:p>
            <a:pPr algn="r">
              <a:spcBef>
                <a:spcPct val="0"/>
              </a:spcBef>
              <a:buFont typeface="Arial" panose="020B0604020202020204" pitchFamily="34" charset="0"/>
              <a:buNone/>
            </a:pPr>
            <a:r>
              <a:rPr lang="en-GB" altLang="en-US" sz="2400" b="1" i="1">
                <a:latin typeface="Arial" panose="020B0604020202020204" pitchFamily="34" charset="0"/>
              </a:rPr>
              <a:t>Robins, Owls, </a:t>
            </a:r>
          </a:p>
          <a:p>
            <a:pPr algn="r">
              <a:spcBef>
                <a:spcPct val="0"/>
              </a:spcBef>
              <a:buFont typeface="Arial" panose="020B0604020202020204" pitchFamily="34" charset="0"/>
              <a:buNone/>
            </a:pPr>
            <a:r>
              <a:rPr lang="en-GB" altLang="en-US" sz="2400" b="1" i="1">
                <a:latin typeface="Arial" panose="020B0604020202020204" pitchFamily="34" charset="0"/>
              </a:rPr>
              <a:t>Sparrows, </a:t>
            </a:r>
          </a:p>
          <a:p>
            <a:pPr algn="r">
              <a:spcBef>
                <a:spcPct val="0"/>
              </a:spcBef>
              <a:buFont typeface="Arial" panose="020B0604020202020204" pitchFamily="34" charset="0"/>
              <a:buNone/>
            </a:pPr>
            <a:r>
              <a:rPr lang="en-GB" altLang="en-US" sz="2400" b="1" i="1">
                <a:latin typeface="Arial" panose="020B0604020202020204" pitchFamily="34" charset="0"/>
              </a:rPr>
              <a:t>Kingfishers, </a:t>
            </a:r>
          </a:p>
          <a:p>
            <a:pPr algn="r">
              <a:spcBef>
                <a:spcPct val="0"/>
              </a:spcBef>
              <a:buFontTx/>
              <a:buNone/>
            </a:pPr>
            <a:r>
              <a:rPr lang="en-GB" altLang="en-US" sz="2400" b="1" i="1">
                <a:latin typeface="Arial" panose="020B0604020202020204" pitchFamily="34" charset="0"/>
              </a:rPr>
              <a:t>Swallows, Doves </a:t>
            </a:r>
          </a:p>
          <a:p>
            <a:pPr algn="r">
              <a:spcBef>
                <a:spcPct val="0"/>
              </a:spcBef>
              <a:buFontTx/>
              <a:buNone/>
            </a:pPr>
            <a:r>
              <a:rPr lang="en-GB" altLang="en-US" sz="2400" b="1" i="1">
                <a:latin typeface="Arial" panose="020B0604020202020204" pitchFamily="34" charset="0"/>
              </a:rPr>
              <a:t>and Eagles can </a:t>
            </a:r>
          </a:p>
          <a:p>
            <a:pPr algn="r">
              <a:spcBef>
                <a:spcPct val="0"/>
              </a:spcBef>
              <a:buFontTx/>
              <a:buNone/>
            </a:pPr>
            <a:r>
              <a:rPr lang="en-GB" altLang="en-US" sz="2400" b="1" i="1">
                <a:latin typeface="Arial" panose="020B0604020202020204" pitchFamily="34" charset="0"/>
              </a:rPr>
              <a:t>fly for gold </a:t>
            </a:r>
            <a:br>
              <a:rPr lang="en-GB" altLang="en-US" sz="2400" b="1" i="1">
                <a:latin typeface="Arial" panose="020B0604020202020204" pitchFamily="34" charset="0"/>
              </a:rPr>
            </a:br>
            <a:r>
              <a:rPr lang="en-GB" altLang="en-US" sz="2400" b="1" i="1">
                <a:latin typeface="Arial" panose="020B0604020202020204" pitchFamily="34" charset="0"/>
              </a:rPr>
              <a:t>on our </a:t>
            </a:r>
          </a:p>
          <a:p>
            <a:pPr algn="r">
              <a:spcBef>
                <a:spcPct val="0"/>
              </a:spcBef>
              <a:buFontTx/>
              <a:buNone/>
            </a:pPr>
            <a:r>
              <a:rPr lang="en-GB" altLang="en-US" sz="2400" b="1" i="1">
                <a:latin typeface="Arial" panose="020B0604020202020204" pitchFamily="34" charset="0"/>
              </a:rPr>
              <a:t>class rainbows.</a:t>
            </a:r>
            <a:br>
              <a:rPr lang="en-GB" altLang="en-US" sz="2400" b="1" i="1">
                <a:latin typeface="Arial" panose="020B0604020202020204" pitchFamily="34" charset="0"/>
              </a:rPr>
            </a:br>
            <a:r>
              <a:rPr lang="en-GB" altLang="en-US" sz="2400" b="1" i="1">
                <a:latin typeface="Arial" panose="020B0604020202020204" pitchFamily="34" charset="0"/>
              </a:rPr>
              <a:t/>
            </a:r>
            <a:br>
              <a:rPr lang="en-GB" altLang="en-US" sz="2400" b="1" i="1">
                <a:latin typeface="Arial" panose="020B0604020202020204" pitchFamily="34" charset="0"/>
              </a:rPr>
            </a:br>
            <a:r>
              <a:rPr lang="en-GB" altLang="en-US" sz="1800" b="1" i="1">
                <a:latin typeface="Arial" panose="020B0604020202020204" pitchFamily="34" charset="0"/>
              </a:rPr>
              <a:t>        </a:t>
            </a:r>
          </a:p>
        </p:txBody>
      </p:sp>
      <p:pic>
        <p:nvPicPr>
          <p:cNvPr id="1741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17463"/>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b="1">
                <a:latin typeface="Arial" panose="020B0604020202020204" pitchFamily="34" charset="0"/>
              </a:rPr>
              <a:t>Let’s learn more about our school vision through the story of </a:t>
            </a:r>
          </a:p>
          <a:p>
            <a:pPr algn="ctr">
              <a:spcBef>
                <a:spcPct val="0"/>
              </a:spcBef>
              <a:buFontTx/>
              <a:buNone/>
            </a:pPr>
            <a:r>
              <a:rPr lang="en-GB" altLang="en-US" sz="4000" b="1">
                <a:solidFill>
                  <a:srgbClr val="C00000"/>
                </a:solidFill>
                <a:latin typeface="Arial" panose="020B0604020202020204" pitchFamily="34" charset="0"/>
              </a:rPr>
              <a:t>Noah and the Ark</a:t>
            </a:r>
            <a:endParaRPr lang="en-GB" altLang="en-US" sz="4000">
              <a:solidFill>
                <a:srgbClr val="C00000"/>
              </a:solidFill>
              <a:latin typeface="Arial" panose="020B0604020202020204" pitchFamily="34" charset="0"/>
            </a:endParaRPr>
          </a:p>
        </p:txBody>
      </p:sp>
      <p:pic>
        <p:nvPicPr>
          <p:cNvPr id="30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525" y="1660525"/>
            <a:ext cx="9163050" cy="5168900"/>
          </a:xfrm>
        </p:spPr>
      </p:pic>
      <p:pic>
        <p:nvPicPr>
          <p:cNvPr id="307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 y="911225"/>
            <a:ext cx="925195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9625" y="-96838"/>
            <a:ext cx="17313275" cy="695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ctrTitle"/>
          </p:nvPr>
        </p:nvSpPr>
        <p:spPr>
          <a:xfrm>
            <a:off x="-2268538" y="765175"/>
            <a:ext cx="10683876" cy="4491038"/>
          </a:xfrm>
        </p:spPr>
        <p:txBody>
          <a:bodyPr>
            <a:normAutofit fontScale="90000"/>
          </a:bodyPr>
          <a:lstStyle/>
          <a:p>
            <a:pPr eaLnBrk="1" hangingPunct="1">
              <a:defRPr/>
            </a:pPr>
            <a:r>
              <a:rPr lang="en-GB" sz="2700" b="1" dirty="0" smtClean="0">
                <a:solidFill>
                  <a:schemeClr val="bg1"/>
                </a:solidFill>
                <a:latin typeface="SassoonPrimaryInfant" pitchFamily="2" charset="0"/>
              </a:rPr>
              <a:t/>
            </a:r>
            <a:br>
              <a:rPr lang="en-GB" sz="2700" b="1" dirty="0" smtClean="0">
                <a:solidFill>
                  <a:schemeClr val="bg1"/>
                </a:solidFill>
                <a:latin typeface="SassoonPrimaryInfant" pitchFamily="2" charset="0"/>
              </a:rPr>
            </a:br>
            <a:r>
              <a:rPr lang="en-GB" sz="2700" b="1" dirty="0">
                <a:solidFill>
                  <a:schemeClr val="bg1"/>
                </a:solidFill>
                <a:latin typeface="SassoonPrimaryInfant" pitchFamily="2" charset="0"/>
              </a:rPr>
              <a:t/>
            </a:r>
            <a:br>
              <a:rPr lang="en-GB" sz="2700" b="1" dirty="0">
                <a:solidFill>
                  <a:schemeClr val="bg1"/>
                </a:solidFill>
                <a:latin typeface="SassoonPrimaryInfant" pitchFamily="2" charset="0"/>
              </a:rPr>
            </a:br>
            <a:r>
              <a:rPr lang="en-GB" sz="2700" b="1" dirty="0" smtClean="0">
                <a:solidFill>
                  <a:schemeClr val="bg1"/>
                </a:solidFill>
                <a:latin typeface="SassoonPrimaryInfant" pitchFamily="2" charset="0"/>
              </a:rPr>
              <a:t/>
            </a:r>
            <a:br>
              <a:rPr lang="en-GB" sz="2700" b="1" dirty="0" smtClean="0">
                <a:solidFill>
                  <a:schemeClr val="bg1"/>
                </a:solidFill>
                <a:latin typeface="SassoonPrimaryInfant" pitchFamily="2" charset="0"/>
              </a:rPr>
            </a:br>
            <a:r>
              <a:rPr lang="en-GB" sz="2700" b="1" dirty="0" smtClean="0">
                <a:solidFill>
                  <a:schemeClr val="bg1"/>
                </a:solidFill>
                <a:latin typeface="SassoonPrimaryInfant" pitchFamily="2" charset="0"/>
              </a:rPr>
              <a:t>In the beginning God created a </a:t>
            </a:r>
            <a:br>
              <a:rPr lang="en-GB" sz="2700" b="1" dirty="0" smtClean="0">
                <a:solidFill>
                  <a:schemeClr val="bg1"/>
                </a:solidFill>
                <a:latin typeface="SassoonPrimaryInfant" pitchFamily="2" charset="0"/>
              </a:rPr>
            </a:br>
            <a:r>
              <a:rPr lang="en-GB" sz="2700" b="1" dirty="0" smtClean="0">
                <a:solidFill>
                  <a:schemeClr val="bg1"/>
                </a:solidFill>
                <a:latin typeface="SassoonPrimaryInfant" pitchFamily="2" charset="0"/>
              </a:rPr>
              <a:t>perfect and wonderful World filled with </a:t>
            </a:r>
            <a:r>
              <a:rPr lang="en-GB" sz="2800" b="1" dirty="0">
                <a:solidFill>
                  <a:schemeClr val="bg1"/>
                </a:solidFill>
                <a:latin typeface="SassoonPrimaryInfant" pitchFamily="2" charset="0"/>
              </a:rPr>
              <a:t/>
            </a:r>
            <a:br>
              <a:rPr lang="en-GB" sz="2800" b="1" dirty="0">
                <a:solidFill>
                  <a:schemeClr val="bg1"/>
                </a:solidFill>
                <a:latin typeface="SassoonPrimaryInfant" pitchFamily="2" charset="0"/>
              </a:rPr>
            </a:br>
            <a:r>
              <a:rPr lang="en-GB" sz="2800" b="1" dirty="0" smtClean="0">
                <a:solidFill>
                  <a:schemeClr val="bg1"/>
                </a:solidFill>
                <a:latin typeface="SassoonPrimaryInfant" pitchFamily="2" charset="0"/>
              </a:rPr>
              <a:t/>
            </a:r>
            <a:br>
              <a:rPr lang="en-GB" sz="2800" b="1" dirty="0" smtClean="0">
                <a:solidFill>
                  <a:schemeClr val="bg1"/>
                </a:solidFill>
                <a:latin typeface="SassoonPrimaryInfant" pitchFamily="2" charset="0"/>
              </a:rPr>
            </a:br>
            <a:r>
              <a:rPr lang="en-GB" sz="2800" b="1" dirty="0">
                <a:solidFill>
                  <a:schemeClr val="bg1"/>
                </a:solidFill>
                <a:latin typeface="SassoonPrimaryInfant" pitchFamily="2" charset="0"/>
              </a:rPr>
              <a:t/>
            </a:r>
            <a:br>
              <a:rPr lang="en-GB" sz="2800" b="1" dirty="0">
                <a:solidFill>
                  <a:schemeClr val="bg1"/>
                </a:solidFill>
                <a:latin typeface="SassoonPrimaryInfant" pitchFamily="2" charset="0"/>
              </a:rPr>
            </a:br>
            <a:r>
              <a:rPr lang="en-GB" sz="2800" b="1" dirty="0" smtClean="0">
                <a:solidFill>
                  <a:schemeClr val="bg1"/>
                </a:solidFill>
                <a:latin typeface="SassoonPrimaryInfant" pitchFamily="2" charset="0"/>
              </a:rPr>
              <a:t/>
            </a:r>
            <a:br>
              <a:rPr lang="en-GB" sz="2800" b="1" dirty="0" smtClean="0">
                <a:solidFill>
                  <a:schemeClr val="bg1"/>
                </a:solidFill>
                <a:latin typeface="SassoonPrimaryInfant" pitchFamily="2" charset="0"/>
              </a:rPr>
            </a:br>
            <a:r>
              <a:rPr lang="en-GB" sz="2800" b="1" dirty="0">
                <a:solidFill>
                  <a:schemeClr val="bg1"/>
                </a:solidFill>
                <a:latin typeface="SassoonPrimaryInfant" pitchFamily="2" charset="0"/>
              </a:rPr>
              <a:t/>
            </a:r>
            <a:br>
              <a:rPr lang="en-GB" sz="2800" b="1" dirty="0">
                <a:solidFill>
                  <a:schemeClr val="bg1"/>
                </a:solidFill>
                <a:latin typeface="SassoonPrimaryInfant" pitchFamily="2" charset="0"/>
              </a:rPr>
            </a:br>
            <a:r>
              <a:rPr lang="en-GB" sz="6000" b="1" dirty="0" smtClean="0">
                <a:solidFill>
                  <a:srgbClr val="C00000"/>
                </a:solidFill>
                <a:latin typeface="SassoonPrimaryInfant" pitchFamily="2" charset="0"/>
              </a:rPr>
              <a:t>love </a:t>
            </a:r>
            <a:r>
              <a:rPr lang="en-GB" sz="2800" b="1" dirty="0" smtClean="0">
                <a:latin typeface="SassoonPrimaryInfant" pitchFamily="2" charset="0"/>
              </a:rPr>
              <a:t/>
            </a:r>
            <a:br>
              <a:rPr lang="en-GB" sz="2800" b="1" dirty="0" smtClean="0">
                <a:latin typeface="SassoonPrimaryInfant" pitchFamily="2" charset="0"/>
              </a:rPr>
            </a:br>
            <a:r>
              <a:rPr lang="en-GB" sz="2800" b="1" dirty="0">
                <a:latin typeface="SassoonPrimaryInfant" pitchFamily="2" charset="0"/>
              </a:rPr>
              <a:t/>
            </a:r>
            <a:br>
              <a:rPr lang="en-GB" sz="2800" b="1" dirty="0">
                <a:latin typeface="SassoonPrimaryInfant" pitchFamily="2" charset="0"/>
              </a:rPr>
            </a:br>
            <a:r>
              <a:rPr lang="en-GB" sz="2800" dirty="0">
                <a:latin typeface="SassoonPrimaryInfant" pitchFamily="2" charset="0"/>
              </a:rPr>
              <a:t/>
            </a:r>
            <a:br>
              <a:rPr lang="en-GB" sz="2800" dirty="0">
                <a:latin typeface="SassoonPrimaryInfant" pitchFamily="2" charset="0"/>
              </a:rPr>
            </a:br>
            <a:endParaRPr lang="en-GB" sz="2800" dirty="0">
              <a:latin typeface="SassoonPrimaryInfant" pitchFamily="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pic>
        <p:nvPicPr>
          <p:cNvPr id="5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2705100"/>
            <a:ext cx="13246100" cy="956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5"/>
          <p:cNvSpPr>
            <a:spLocks noGrp="1"/>
          </p:cNvSpPr>
          <p:nvPr>
            <p:ph type="ctrTitle"/>
          </p:nvPr>
        </p:nvSpPr>
        <p:spPr>
          <a:xfrm>
            <a:off x="3132138" y="4652963"/>
            <a:ext cx="5903912" cy="1223962"/>
          </a:xfrm>
        </p:spPr>
        <p:txBody>
          <a:bodyPr/>
          <a:lstStyle/>
          <a:p>
            <a:pPr eaLnBrk="1" hangingPunct="1"/>
            <a:r>
              <a:rPr lang="en-GB" altLang="en-US" sz="1600" smtClean="0">
                <a:latin typeface="SassoonPrimaryInfant" pitchFamily="2" charset="0"/>
              </a:rPr>
              <a:t> </a:t>
            </a:r>
            <a:br>
              <a:rPr lang="en-GB" altLang="en-US" sz="1600" smtClean="0">
                <a:latin typeface="SassoonPrimaryInfant" pitchFamily="2" charset="0"/>
              </a:rPr>
            </a:br>
            <a:r>
              <a:rPr lang="en-GB" altLang="en-US" sz="2400" b="1" smtClean="0">
                <a:latin typeface="SassoonPrimaryInfant" pitchFamily="2" charset="0"/>
              </a:rPr>
              <a:t>But many years later when God looked down on the Earth people did not respect the world or each other.</a:t>
            </a:r>
            <a:br>
              <a:rPr lang="en-GB" altLang="en-US" sz="2400" b="1" smtClean="0">
                <a:latin typeface="SassoonPrimaryInfant" pitchFamily="2" charset="0"/>
              </a:rPr>
            </a:br>
            <a:r>
              <a:rPr lang="en-GB" altLang="en-US" sz="2400" b="1" smtClean="0">
                <a:latin typeface="SassoonPrimaryInfant" pitchFamily="2" charset="0"/>
              </a:rPr>
              <a:t> </a:t>
            </a:r>
            <a:br>
              <a:rPr lang="en-GB" altLang="en-US" sz="2400" b="1" smtClean="0">
                <a:latin typeface="SassoonPrimaryInfant" pitchFamily="2" charset="0"/>
              </a:rPr>
            </a:br>
            <a:r>
              <a:rPr lang="en-GB" altLang="en-US" sz="2400" b="1" smtClean="0">
                <a:latin typeface="SassoonPrimaryInfant" pitchFamily="2" charset="0"/>
              </a:rPr>
              <a:t>This made God sad.</a:t>
            </a:r>
            <a:br>
              <a:rPr lang="en-GB" altLang="en-US" sz="2400" b="1" smtClean="0">
                <a:latin typeface="SassoonPrimaryInfant" pitchFamily="2" charset="0"/>
              </a:rPr>
            </a:br>
            <a:r>
              <a:rPr lang="en-GB" altLang="en-US" sz="2400" b="1" smtClean="0">
                <a:latin typeface="SassoonPrimaryInfant" pitchFamily="2" charset="0"/>
              </a:rPr>
              <a:t> </a:t>
            </a:r>
            <a:br>
              <a:rPr lang="en-GB" altLang="en-US" sz="2400" b="1" smtClean="0">
                <a:latin typeface="SassoonPrimaryInfant" pitchFamily="2" charset="0"/>
              </a:rPr>
            </a:br>
            <a:r>
              <a:rPr lang="en-GB" altLang="en-US" sz="2400" b="1" smtClean="0">
                <a:latin typeface="SassoonPrimaryInfant" pitchFamily="2" charset="0"/>
              </a:rPr>
              <a:t>One man above all others was good, honest and trusted by God. His name was Noah.</a:t>
            </a:r>
            <a:r>
              <a:rPr lang="en-GB" altLang="en-US" sz="1600" smtClean="0">
                <a:latin typeface="SassoonPrimaryInfant" pitchFamily="2" charset="0"/>
              </a:rPr>
              <a:t> </a:t>
            </a:r>
            <a:br>
              <a:rPr lang="en-GB" altLang="en-US" sz="1600" smtClean="0">
                <a:latin typeface="SassoonPrimaryInfant" pitchFamily="2" charset="0"/>
              </a:rPr>
            </a:br>
            <a:r>
              <a:rPr lang="en-GB" altLang="en-US" sz="1600" smtClean="0">
                <a:latin typeface="SassoonPrimaryInfant" pitchFamily="2" charset="0"/>
              </a:rPr>
              <a:t/>
            </a:r>
            <a:br>
              <a:rPr lang="en-GB" altLang="en-US" sz="1600" smtClean="0">
                <a:latin typeface="SassoonPrimaryInfant" pitchFamily="2" charset="0"/>
              </a:rPr>
            </a:br>
            <a:endParaRPr lang="en-GB" altLang="en-US" sz="1600" smtClean="0">
              <a:latin typeface="SassoonPrimaryInfant" pitchFamily="2"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475" y="-36513"/>
            <a:ext cx="99329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5"/>
          <p:cNvSpPr>
            <a:spLocks noGrp="1"/>
          </p:cNvSpPr>
          <p:nvPr>
            <p:ph type="ctrTitle"/>
          </p:nvPr>
        </p:nvSpPr>
        <p:spPr>
          <a:xfrm>
            <a:off x="-396875" y="-36513"/>
            <a:ext cx="5208588" cy="2852738"/>
          </a:xfrm>
        </p:spPr>
        <p:txBody>
          <a:bodyPr/>
          <a:lstStyle/>
          <a:p>
            <a:pPr eaLnBrk="1" hangingPunct="1"/>
            <a:r>
              <a:rPr lang="en-GB" altLang="en-US" sz="2400" b="1" smtClean="0">
                <a:latin typeface="SassoonPrimaryInfant" pitchFamily="2" charset="0"/>
              </a:rPr>
              <a:t>Noah was a good</a:t>
            </a:r>
            <a:r>
              <a:rPr lang="en-GB" altLang="en-US" sz="2800" b="1" smtClean="0">
                <a:latin typeface="SassoonPrimaryInfant" pitchFamily="2" charset="0"/>
              </a:rPr>
              <a:t/>
            </a:r>
            <a:br>
              <a:rPr lang="en-GB" altLang="en-US" sz="2800" b="1" smtClean="0">
                <a:latin typeface="SassoonPrimaryInfant" pitchFamily="2" charset="0"/>
              </a:rPr>
            </a:br>
            <a:r>
              <a:rPr lang="en-GB" altLang="en-US" sz="5400" b="1" smtClean="0">
                <a:latin typeface="SassoonPrimaryInfant" pitchFamily="2" charset="0"/>
              </a:rPr>
              <a:t> </a:t>
            </a:r>
            <a:r>
              <a:rPr lang="en-GB" altLang="en-US" sz="5400" b="1" smtClean="0">
                <a:solidFill>
                  <a:srgbClr val="C00000"/>
                </a:solidFill>
                <a:latin typeface="SassoonPrimaryInfant" pitchFamily="2" charset="0"/>
              </a:rPr>
              <a:t>friend, </a:t>
            </a:r>
            <a:r>
              <a:rPr lang="en-GB" altLang="en-US" sz="2800" b="1" smtClean="0">
                <a:solidFill>
                  <a:srgbClr val="C00000"/>
                </a:solidFill>
                <a:latin typeface="SassoonPrimaryInfant" pitchFamily="2" charset="0"/>
              </a:rPr>
              <a:t/>
            </a:r>
            <a:br>
              <a:rPr lang="en-GB" altLang="en-US" sz="2800" b="1" smtClean="0">
                <a:solidFill>
                  <a:srgbClr val="C00000"/>
                </a:solidFill>
                <a:latin typeface="SassoonPrimaryInfant" pitchFamily="2" charset="0"/>
              </a:rPr>
            </a:br>
            <a:r>
              <a:rPr lang="en-GB" altLang="en-US" sz="2400" b="1" smtClean="0">
                <a:latin typeface="SassoonPrimaryInfant" pitchFamily="2" charset="0"/>
              </a:rPr>
              <a:t>kind and loving.</a:t>
            </a:r>
            <a:r>
              <a:rPr lang="en-GB" altLang="en-US" sz="2800" smtClean="0">
                <a:latin typeface="SassoonPrimaryInfant" pitchFamily="2" charset="0"/>
              </a:rPr>
              <a:t/>
            </a:r>
            <a:br>
              <a:rPr lang="en-GB" altLang="en-US" sz="2800" smtClean="0">
                <a:latin typeface="SassoonPrimaryInfant" pitchFamily="2" charset="0"/>
              </a:rPr>
            </a:br>
            <a:r>
              <a:rPr lang="en-GB" altLang="en-US" sz="2800" smtClean="0">
                <a:latin typeface="SassoonPrimaryInfant" pitchFamily="2" charset="0"/>
              </a:rPr>
              <a:t> </a:t>
            </a:r>
            <a:r>
              <a:rPr lang="en-GB" altLang="en-US" sz="1600" smtClean="0">
                <a:latin typeface="SassoonPrimaryInfant" pitchFamily="2" charset="0"/>
              </a:rPr>
              <a:t/>
            </a:r>
            <a:br>
              <a:rPr lang="en-GB" altLang="en-US" sz="1600" smtClean="0">
                <a:latin typeface="SassoonPrimaryInfant" pitchFamily="2" charset="0"/>
              </a:rPr>
            </a:br>
            <a:r>
              <a:rPr lang="en-GB" altLang="en-US" sz="1600" smtClean="0">
                <a:latin typeface="SassoonPrimaryInfant" pitchFamily="2" charset="0"/>
              </a:rPr>
              <a:t/>
            </a:r>
            <a:br>
              <a:rPr lang="en-GB" altLang="en-US" sz="1600" smtClean="0">
                <a:latin typeface="SassoonPrimaryInfant" pitchFamily="2" charset="0"/>
              </a:rPr>
            </a:br>
            <a:endParaRPr lang="en-GB" altLang="en-US" sz="1600" smtClean="0">
              <a:latin typeface="SassoonPrimaryInfant" pitchFamily="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5"/>
          <p:cNvSpPr>
            <a:spLocks noGrp="1"/>
          </p:cNvSpPr>
          <p:nvPr>
            <p:ph type="ctrTitle"/>
          </p:nvPr>
        </p:nvSpPr>
        <p:spPr>
          <a:xfrm>
            <a:off x="4932363" y="2205038"/>
            <a:ext cx="4211637" cy="1008062"/>
          </a:xfrm>
        </p:spPr>
        <p:txBody>
          <a:bodyPr/>
          <a:lstStyle/>
          <a:p>
            <a:pPr eaLnBrk="1" hangingPunct="1"/>
            <a:r>
              <a:rPr lang="en-GB" altLang="en-US" sz="2400" b="1" smtClean="0">
                <a:latin typeface="SassoonPrimaryInfant" pitchFamily="2" charset="0"/>
              </a:rPr>
              <a:t>So, one night God spoke to Noah in a dream. </a:t>
            </a:r>
            <a:br>
              <a:rPr lang="en-GB" altLang="en-US" sz="2400" b="1" smtClean="0">
                <a:latin typeface="SassoonPrimaryInfant" pitchFamily="2" charset="0"/>
              </a:rPr>
            </a:br>
            <a:r>
              <a:rPr lang="en-GB" altLang="en-US" sz="2400" b="1" smtClean="0">
                <a:latin typeface="SassoonPrimaryInfant" pitchFamily="2" charset="0"/>
              </a:rPr>
              <a:t/>
            </a:r>
            <a:br>
              <a:rPr lang="en-GB" altLang="en-US" sz="2400" b="1" smtClean="0">
                <a:latin typeface="SassoonPrimaryInfant" pitchFamily="2" charset="0"/>
              </a:rPr>
            </a:br>
            <a:r>
              <a:rPr lang="en-GB" altLang="en-US" sz="2400" b="1" smtClean="0">
                <a:latin typeface="SassoonPrimaryInfant" pitchFamily="2" charset="0"/>
              </a:rPr>
              <a:t>“I am going to flood the world and wash it clean again” God told Noah</a:t>
            </a:r>
            <a:br>
              <a:rPr lang="en-GB" altLang="en-US" sz="2400" b="1" smtClean="0">
                <a:latin typeface="SassoonPrimaryInfant" pitchFamily="2" charset="0"/>
              </a:rPr>
            </a:br>
            <a:r>
              <a:rPr lang="en-GB" altLang="en-US" sz="2400" b="1" smtClean="0">
                <a:latin typeface="SassoonPrimaryInfant" pitchFamily="2" charset="0"/>
              </a:rPr>
              <a:t> </a:t>
            </a:r>
            <a:br>
              <a:rPr lang="en-GB" altLang="en-US" sz="2400" b="1" smtClean="0">
                <a:latin typeface="SassoonPrimaryInfant" pitchFamily="2" charset="0"/>
              </a:rPr>
            </a:br>
            <a:r>
              <a:rPr lang="en-GB" altLang="en-US" sz="2400" b="1" smtClean="0">
                <a:latin typeface="SassoonPrimaryInfant" pitchFamily="2" charset="0"/>
              </a:rPr>
              <a:t>“You will need to build a huge wooden ark to save your family and two of every living creature.</a:t>
            </a:r>
            <a:r>
              <a:rPr lang="en-GB" altLang="en-US" sz="2000" b="1" smtClean="0">
                <a:latin typeface="SassoonPrimaryInfant" pitchFamily="2" charset="0"/>
              </a:rPr>
              <a:t/>
            </a:r>
            <a:br>
              <a:rPr lang="en-GB" altLang="en-US" sz="2000" b="1" smtClean="0">
                <a:latin typeface="SassoonPrimaryInfant" pitchFamily="2" charset="0"/>
              </a:rPr>
            </a:br>
            <a:r>
              <a:rPr lang="en-GB" altLang="en-US" sz="2000" b="1" smtClean="0">
                <a:latin typeface="SassoonPrimaryInfant" pitchFamily="2" charset="0"/>
              </a:rPr>
              <a:t/>
            </a:r>
            <a:br>
              <a:rPr lang="en-GB" altLang="en-US" sz="2000" b="1" smtClean="0">
                <a:latin typeface="SassoonPrimaryInfant" pitchFamily="2" charset="0"/>
              </a:rPr>
            </a:br>
            <a:r>
              <a:rPr lang="en-GB" altLang="en-US" sz="2000" smtClean="0">
                <a:latin typeface="SassoonPrimaryInfant" pitchFamily="2" charset="0"/>
              </a:rPr>
              <a:t/>
            </a:r>
            <a:br>
              <a:rPr lang="en-GB" altLang="en-US" sz="2000" smtClean="0">
                <a:latin typeface="SassoonPrimaryInfant" pitchFamily="2" charset="0"/>
              </a:rPr>
            </a:br>
            <a:endParaRPr lang="en-GB" altLang="en-US" sz="2000" smtClean="0">
              <a:latin typeface="SassoonPrimaryInfant" pitchFamily="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sp>
        <p:nvSpPr>
          <p:cNvPr id="8194" name="Title 5"/>
          <p:cNvSpPr>
            <a:spLocks noGrp="1"/>
          </p:cNvSpPr>
          <p:nvPr>
            <p:ph type="ctrTitle"/>
          </p:nvPr>
        </p:nvSpPr>
        <p:spPr>
          <a:xfrm>
            <a:off x="0" y="-1108075"/>
            <a:ext cx="9144000" cy="3241675"/>
          </a:xfrm>
        </p:spPr>
        <p:txBody>
          <a:bodyPr/>
          <a:lstStyle/>
          <a:p>
            <a:pPr eaLnBrk="1" hangingPunct="1"/>
            <a:r>
              <a:rPr lang="en-GB" altLang="en-US" sz="2000" b="1" smtClean="0">
                <a:latin typeface="SassoonPrimaryInfant" pitchFamily="2" charset="0"/>
              </a:rPr>
              <a:t/>
            </a:r>
            <a:br>
              <a:rPr lang="en-GB" altLang="en-US" sz="2000" b="1" smtClean="0">
                <a:latin typeface="SassoonPrimaryInfant" pitchFamily="2" charset="0"/>
              </a:rPr>
            </a:br>
            <a:r>
              <a:rPr lang="en-GB" altLang="en-US" sz="2000" b="1" smtClean="0">
                <a:latin typeface="SassoonPrimaryInfant" pitchFamily="2" charset="0"/>
              </a:rPr>
              <a:t/>
            </a:r>
            <a:br>
              <a:rPr lang="en-GB" altLang="en-US" sz="2000" b="1" smtClean="0">
                <a:latin typeface="SassoonPrimaryInfant" pitchFamily="2" charset="0"/>
              </a:rPr>
            </a:br>
            <a:r>
              <a:rPr lang="en-GB" altLang="en-US" sz="2400" b="1" smtClean="0">
                <a:latin typeface="SassoonPrimaryInfant" pitchFamily="2" charset="0"/>
              </a:rPr>
              <a:t>Noah had</a:t>
            </a:r>
            <a:r>
              <a:rPr lang="en-GB" altLang="en-US" sz="2400" b="1" smtClean="0">
                <a:solidFill>
                  <a:srgbClr val="C00000"/>
                </a:solidFill>
                <a:latin typeface="SassoonPrimaryInfant" pitchFamily="2" charset="0"/>
              </a:rPr>
              <a:t> </a:t>
            </a:r>
            <a:r>
              <a:rPr lang="en-GB" altLang="en-US" sz="5400" b="1" smtClean="0">
                <a:solidFill>
                  <a:srgbClr val="C00000"/>
                </a:solidFill>
                <a:latin typeface="SassoonPrimaryInfant" pitchFamily="2" charset="0"/>
              </a:rPr>
              <a:t>faith</a:t>
            </a:r>
            <a:r>
              <a:rPr lang="en-GB" altLang="en-US" sz="4000" b="1" smtClean="0">
                <a:solidFill>
                  <a:srgbClr val="C00000"/>
                </a:solidFill>
                <a:latin typeface="SassoonPrimaryInfant" pitchFamily="2" charset="0"/>
              </a:rPr>
              <a:t> </a:t>
            </a:r>
            <a:r>
              <a:rPr lang="en-GB" altLang="en-US" sz="2400" b="1" smtClean="0">
                <a:latin typeface="SassoonPrimaryInfant" pitchFamily="2" charset="0"/>
              </a:rPr>
              <a:t>in God </a:t>
            </a:r>
            <a:br>
              <a:rPr lang="en-GB" altLang="en-US" sz="2400" b="1" smtClean="0">
                <a:latin typeface="SassoonPrimaryInfant" pitchFamily="2" charset="0"/>
              </a:rPr>
            </a:br>
            <a:r>
              <a:rPr lang="en-GB" altLang="en-US" sz="2400" b="1" smtClean="0">
                <a:latin typeface="SassoonPrimaryInfant" pitchFamily="2" charset="0"/>
              </a:rPr>
              <a:t>and started to build the Ark straight away. </a:t>
            </a:r>
            <a:r>
              <a:rPr lang="en-GB" altLang="en-US" sz="2400" smtClean="0">
                <a:latin typeface="SassoonPrimaryInfant" pitchFamily="2" charset="0"/>
              </a:rPr>
              <a:t/>
            </a:r>
            <a:br>
              <a:rPr lang="en-GB" altLang="en-US" sz="2400" smtClean="0">
                <a:latin typeface="SassoonPrimaryInfant" pitchFamily="2" charset="0"/>
              </a:rPr>
            </a:br>
            <a:endParaRPr lang="en-GB" altLang="en-US" sz="2400" smtClean="0">
              <a:latin typeface="SassoonPrimaryInfant" pitchFamily="2" charset="0"/>
            </a:endParaRPr>
          </a:p>
        </p:txBody>
      </p:sp>
      <p:pic>
        <p:nvPicPr>
          <p:cNvPr id="81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7675"/>
            <a:ext cx="9144000"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sp>
        <p:nvSpPr>
          <p:cNvPr id="9218" name="Title 5"/>
          <p:cNvSpPr>
            <a:spLocks noGrp="1"/>
          </p:cNvSpPr>
          <p:nvPr>
            <p:ph type="ctrTitle"/>
          </p:nvPr>
        </p:nvSpPr>
        <p:spPr>
          <a:xfrm>
            <a:off x="0" y="-458788"/>
            <a:ext cx="9144000" cy="2447926"/>
          </a:xfrm>
        </p:spPr>
        <p:txBody>
          <a:bodyPr/>
          <a:lstStyle/>
          <a:p>
            <a:pPr eaLnBrk="1" hangingPunct="1"/>
            <a:r>
              <a:rPr lang="en-GB" altLang="en-US" sz="2400" smtClean="0">
                <a:latin typeface="SassoonPrimaryInfant" pitchFamily="2" charset="0"/>
              </a:rPr>
              <a:t> </a:t>
            </a:r>
            <a:br>
              <a:rPr lang="en-GB" altLang="en-US" sz="2400" smtClean="0">
                <a:latin typeface="SassoonPrimaryInfant" pitchFamily="2" charset="0"/>
              </a:rPr>
            </a:br>
            <a:r>
              <a:rPr lang="en-GB" altLang="en-US" sz="2000" b="1" smtClean="0">
                <a:latin typeface="SassoonPrimaryInfant" pitchFamily="2" charset="0"/>
              </a:rPr>
              <a:t>Noah, his wife, their sons and their wives began the enormous task God had given them. </a:t>
            </a:r>
            <a:br>
              <a:rPr lang="en-GB" altLang="en-US" sz="2000" b="1" smtClean="0">
                <a:latin typeface="SassoonPrimaryInfant" pitchFamily="2" charset="0"/>
              </a:rPr>
            </a:br>
            <a:r>
              <a:rPr lang="en-GB" altLang="en-US" sz="2000" b="1" smtClean="0">
                <a:latin typeface="SassoonPrimaryInfant" pitchFamily="2" charset="0"/>
              </a:rPr>
              <a:t> </a:t>
            </a:r>
            <a:br>
              <a:rPr lang="en-GB" altLang="en-US" sz="2000" b="1" smtClean="0">
                <a:latin typeface="SassoonPrimaryInfant" pitchFamily="2" charset="0"/>
              </a:rPr>
            </a:br>
            <a:r>
              <a:rPr lang="en-GB" altLang="en-US" sz="2000" b="1" smtClean="0">
                <a:latin typeface="SassoonPrimaryInfant" pitchFamily="2" charset="0"/>
              </a:rPr>
              <a:t>The ark had to be big enough to hold two of every living creature.</a:t>
            </a:r>
            <a:br>
              <a:rPr lang="en-GB" altLang="en-US" sz="2000" b="1" smtClean="0">
                <a:latin typeface="SassoonPrimaryInfant" pitchFamily="2" charset="0"/>
              </a:rPr>
            </a:br>
            <a:r>
              <a:rPr lang="en-GB" altLang="en-US" sz="2000" b="1" smtClean="0">
                <a:latin typeface="SassoonPrimaryInfant" pitchFamily="2" charset="0"/>
              </a:rPr>
              <a:t/>
            </a:r>
            <a:br>
              <a:rPr lang="en-GB" altLang="en-US" sz="2000" b="1" smtClean="0">
                <a:latin typeface="SassoonPrimaryInfant" pitchFamily="2" charset="0"/>
              </a:rPr>
            </a:br>
            <a:r>
              <a:rPr lang="en-GB" altLang="en-US" sz="2000" b="1" smtClean="0">
                <a:latin typeface="SassoonPrimaryInfant" pitchFamily="2" charset="0"/>
              </a:rPr>
              <a:t>Noah cut down trees for wood and he worked non stop to make the ark. </a:t>
            </a:r>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0863"/>
            <a:ext cx="903605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pic>
        <p:nvPicPr>
          <p:cNvPr id="10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32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5"/>
          <p:cNvSpPr>
            <a:spLocks noGrp="1"/>
          </p:cNvSpPr>
          <p:nvPr>
            <p:ph type="ctrTitle"/>
          </p:nvPr>
        </p:nvSpPr>
        <p:spPr>
          <a:xfrm>
            <a:off x="6340475" y="1916113"/>
            <a:ext cx="2808288" cy="3141662"/>
          </a:xfrm>
        </p:spPr>
        <p:txBody>
          <a:bodyPr/>
          <a:lstStyle/>
          <a:p>
            <a:pPr eaLnBrk="1" hangingPunct="1"/>
            <a:r>
              <a:rPr lang="en-GB" altLang="en-US" sz="2400" b="1" smtClean="0">
                <a:latin typeface="SassoonPrimaryInfant" pitchFamily="2" charset="0"/>
              </a:rPr>
              <a:t/>
            </a:r>
            <a:br>
              <a:rPr lang="en-GB" altLang="en-US" sz="2400" b="1" smtClean="0">
                <a:latin typeface="SassoonPrimaryInfant" pitchFamily="2" charset="0"/>
              </a:rPr>
            </a:br>
            <a:r>
              <a:rPr lang="en-GB" altLang="en-US" sz="2800" b="1" smtClean="0">
                <a:latin typeface="SassoonPrimaryInfant" pitchFamily="2" charset="0"/>
              </a:rPr>
              <a:t>Noah tried to speak with people and was hoping that they would apologise to God so that God could</a:t>
            </a:r>
            <a:br>
              <a:rPr lang="en-GB" altLang="en-US" sz="2800" b="1" smtClean="0">
                <a:latin typeface="SassoonPrimaryInfant" pitchFamily="2" charset="0"/>
              </a:rPr>
            </a:br>
            <a:r>
              <a:rPr lang="en-GB" altLang="en-US" sz="2800" b="1" smtClean="0">
                <a:latin typeface="SassoonPrimaryInfant" pitchFamily="2" charset="0"/>
              </a:rPr>
              <a:t> </a:t>
            </a:r>
            <a:r>
              <a:rPr lang="en-GB" altLang="en-US" sz="5400" b="1" smtClean="0">
                <a:solidFill>
                  <a:srgbClr val="C00000"/>
                </a:solidFill>
                <a:latin typeface="SassoonPrimaryInfant" pitchFamily="2" charset="0"/>
              </a:rPr>
              <a:t>forgive </a:t>
            </a:r>
            <a:r>
              <a:rPr lang="en-GB" altLang="en-US" sz="2800" b="1" smtClean="0">
                <a:latin typeface="SassoonPrimaryInfant" pitchFamily="2" charset="0"/>
              </a:rPr>
              <a:t/>
            </a:r>
            <a:br>
              <a:rPr lang="en-GB" altLang="en-US" sz="2800" b="1" smtClean="0">
                <a:latin typeface="SassoonPrimaryInfant" pitchFamily="2" charset="0"/>
              </a:rPr>
            </a:br>
            <a:r>
              <a:rPr lang="en-GB" altLang="en-US" sz="2800" b="1" smtClean="0">
                <a:latin typeface="SassoonPrimaryInfant" pitchFamily="2" charset="0"/>
              </a:rPr>
              <a:t>them and come onto the ark. </a:t>
            </a:r>
            <a:br>
              <a:rPr lang="en-GB" altLang="en-US" sz="2800" b="1" smtClean="0">
                <a:latin typeface="SassoonPrimaryInfant" pitchFamily="2" charset="0"/>
              </a:rPr>
            </a:br>
            <a:r>
              <a:rPr lang="en-GB" altLang="en-US" sz="2800" b="1" smtClean="0">
                <a:latin typeface="SassoonPrimaryInfant" pitchFamily="2" charset="0"/>
              </a:rPr>
              <a:t>But people did not listen to Noah.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10447</TotalTime>
  <Words>124</Words>
  <Application>Microsoft Office PowerPoint</Application>
  <PresentationFormat>On-screen Show (4:3)</PresentationFormat>
  <Paragraphs>33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Lucida Fax</vt:lpstr>
      <vt:lpstr>SassoonPrimaryInfant</vt:lpstr>
      <vt:lpstr>Office Theme</vt:lpstr>
      <vt:lpstr>Our Vision ‘Learning together through love, friendship, forgiveness and faith’ are the golden threads that are woven throughout our daily lives in school. With our values, the 6R’s, we aim to prepare and ensure our children live their lives according to the teachings of Jesus.       ‘For we walk by faith, not by sight’ 2 Corinthians 5:7    </vt:lpstr>
      <vt:lpstr>PowerPoint Presentation</vt:lpstr>
      <vt:lpstr>   In the beginning God created a  perfect and wonderful World filled with      love    </vt:lpstr>
      <vt:lpstr>  But many years later when God looked down on the Earth people did not respect the world or each other.   This made God sad.   One man above all others was good, honest and trusted by God. His name was Noah.   </vt:lpstr>
      <vt:lpstr>Noah was a good  friend,  kind and loving.    </vt:lpstr>
      <vt:lpstr>So, one night God spoke to Noah in a dream.   “I am going to flood the world and wash it clean again” God told Noah   “You will need to build a huge wooden ark to save your family and two of every living creature.   </vt:lpstr>
      <vt:lpstr>  Noah had faith in God  and started to build the Ark straight away.  </vt:lpstr>
      <vt:lpstr>  Noah, his wife, their sons and their wives began the enormous task God had given them.    The ark had to be big enough to hold two of every living creature.  Noah cut down trees for wood and he worked non stop to make the ark. </vt:lpstr>
      <vt:lpstr> Noah tried to speak with people and was hoping that they would apologise to God so that God could  forgive  them and come onto the ark.  But people did not listen to Noah.</vt:lpstr>
      <vt:lpstr>Noah collected one pair of every animal, just as God had asked him to.  The animals walked, hopped, crawled, slithered and were carried two by two onto the ark. </vt:lpstr>
      <vt:lpstr>                    God sent the first storm clouds  and it began to rain. Rivers, lakes  and oceans quickly swelled.  Water flooded the land  and the ark floated away. </vt:lpstr>
      <vt:lpstr>It rained and it rained, and the world was washed clean by the enormous flood as God had wished. Soon even the highest mountains were covered by the water, and still the rain came.  It rained for forty days and forty nights, then as quickly as it started, it stopped.</vt:lpstr>
      <vt:lpstr> Noah waited and then he sent out a raven.  “ If there is dry land anywhere the raven will find it” he said to himself. But the raven soon came back to the ark. Noah waited again and then sent out a dove. This time the dove flew back with an olive branch. When Noah sent out the dove the next time, it did not return. The dove had found land.</vt:lpstr>
      <vt:lpstr>At last the great ark door creaked open.  “Go out into the world with the creatures and begin again,” </vt:lpstr>
      <vt:lpstr>    God promised never to flood the world again. As a sign of his vow, he made a glorious glowing  rainbow to remind everyone of his promise. </vt:lpstr>
      <vt:lpstr>  </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Story of Noah’s Ark</dc:title>
  <dc:creator>Jocelyn Milner</dc:creator>
  <cp:lastModifiedBy>Michelle Williams</cp:lastModifiedBy>
  <cp:revision>102</cp:revision>
  <cp:lastPrinted>2018-09-04T08:19:05Z</cp:lastPrinted>
  <dcterms:created xsi:type="dcterms:W3CDTF">2011-06-15T18:44:59Z</dcterms:created>
  <dcterms:modified xsi:type="dcterms:W3CDTF">2019-01-15T16:15:44Z</dcterms:modified>
</cp:coreProperties>
</file>