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28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5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52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65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02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64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74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33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91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15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98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0B64A-5397-4C3B-AD88-5F85DC67271E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34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260123" y="1140644"/>
            <a:ext cx="4301049" cy="12571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Of our children in Year 1 passed the Phonics test in 2016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(National 81%)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63861" y="1140643"/>
            <a:ext cx="4312904" cy="125718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Of our children in EYFS made a ‘good level of development’ 2016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(National 67%)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75914" y="143003"/>
            <a:ext cx="74699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St Michael’s CE Primary School</a:t>
            </a:r>
          </a:p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Our Achievements 2016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10195775" y="51516"/>
            <a:ext cx="1996225" cy="18931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83%</a:t>
            </a:r>
            <a:endParaRPr lang="en-GB" sz="2400" dirty="0"/>
          </a:p>
        </p:txBody>
      </p:sp>
      <p:sp>
        <p:nvSpPr>
          <p:cNvPr id="4" name="5-Point Star 3"/>
          <p:cNvSpPr/>
          <p:nvPr/>
        </p:nvSpPr>
        <p:spPr>
          <a:xfrm>
            <a:off x="144888" y="0"/>
            <a:ext cx="1996225" cy="18931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79%</a:t>
            </a:r>
            <a:endParaRPr lang="en-GB" sz="2400" dirty="0"/>
          </a:p>
        </p:txBody>
      </p:sp>
      <p:sp>
        <p:nvSpPr>
          <p:cNvPr id="7" name="Flowchart: Decision 6"/>
          <p:cNvSpPr/>
          <p:nvPr/>
        </p:nvSpPr>
        <p:spPr>
          <a:xfrm>
            <a:off x="858129" y="3346303"/>
            <a:ext cx="1887295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READING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3692900" y="3481642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646875" y="3293949"/>
            <a:ext cx="914400" cy="6080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74%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9003" y="2549096"/>
            <a:ext cx="2918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Key Stage 1</a:t>
            </a:r>
          </a:p>
          <a:p>
            <a:r>
              <a:rPr lang="en-GB" b="1" dirty="0" smtClean="0"/>
              <a:t>St Michael’s             National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032941" y="2398282"/>
            <a:ext cx="2918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Key Stage 2</a:t>
            </a:r>
          </a:p>
          <a:p>
            <a:r>
              <a:rPr lang="en-GB" b="1" dirty="0" smtClean="0"/>
              <a:t>St Michael’s             National</a:t>
            </a:r>
            <a:endParaRPr lang="en-GB" b="1" dirty="0"/>
          </a:p>
        </p:txBody>
      </p:sp>
      <p:sp>
        <p:nvSpPr>
          <p:cNvPr id="13" name="Flowchart: Decision 12"/>
          <p:cNvSpPr/>
          <p:nvPr/>
        </p:nvSpPr>
        <p:spPr>
          <a:xfrm>
            <a:off x="884060" y="4072873"/>
            <a:ext cx="1887295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WRITING</a:t>
            </a:r>
            <a:endParaRPr lang="en-GB" sz="1400" b="1" dirty="0"/>
          </a:p>
        </p:txBody>
      </p:sp>
      <p:sp>
        <p:nvSpPr>
          <p:cNvPr id="14" name="Flowchart: Decision 13"/>
          <p:cNvSpPr/>
          <p:nvPr/>
        </p:nvSpPr>
        <p:spPr>
          <a:xfrm>
            <a:off x="858129" y="4786103"/>
            <a:ext cx="1836903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MATHS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5" name="Flowchart: Decision 14"/>
          <p:cNvSpPr/>
          <p:nvPr/>
        </p:nvSpPr>
        <p:spPr>
          <a:xfrm>
            <a:off x="964033" y="5484327"/>
            <a:ext cx="1790143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SCIENCE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35011" y="402195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83</a:t>
            </a:r>
            <a:r>
              <a:rPr lang="en-GB" b="1" dirty="0" smtClean="0">
                <a:solidFill>
                  <a:schemeClr val="tx1"/>
                </a:solidFill>
              </a:rPr>
              <a:t>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726981" y="4786103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93%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17389" y="5484327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97%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628273" y="4044385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65%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592937" y="479939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73%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601155" y="552136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82%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8164017" y="3271106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81%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182190" y="399981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71%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0195775" y="3286035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66%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117251" y="399521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74%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755650" y="3346303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90%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8185460" y="464583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84%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0117251" y="4676159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70%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8192557" y="535110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90%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0117251" y="5398751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72%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Flowchart: Terminator 31"/>
          <p:cNvSpPr/>
          <p:nvPr/>
        </p:nvSpPr>
        <p:spPr>
          <a:xfrm>
            <a:off x="3685418" y="4193245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lowchart: Terminator 34"/>
          <p:cNvSpPr/>
          <p:nvPr/>
        </p:nvSpPr>
        <p:spPr>
          <a:xfrm>
            <a:off x="3673331" y="4904848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lowchart: Terminator 35"/>
          <p:cNvSpPr/>
          <p:nvPr/>
        </p:nvSpPr>
        <p:spPr>
          <a:xfrm>
            <a:off x="3641035" y="5647033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lowchart: Terminator 36"/>
          <p:cNvSpPr/>
          <p:nvPr/>
        </p:nvSpPr>
        <p:spPr>
          <a:xfrm>
            <a:off x="9180988" y="3464485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lowchart: Terminator 37"/>
          <p:cNvSpPr/>
          <p:nvPr/>
        </p:nvSpPr>
        <p:spPr>
          <a:xfrm>
            <a:off x="9161052" y="4117672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lowchart: Terminator 38"/>
          <p:cNvSpPr/>
          <p:nvPr/>
        </p:nvSpPr>
        <p:spPr>
          <a:xfrm>
            <a:off x="9143480" y="4820542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lowchart: Terminator 40"/>
          <p:cNvSpPr/>
          <p:nvPr/>
        </p:nvSpPr>
        <p:spPr>
          <a:xfrm>
            <a:off x="9156079" y="5554199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lowchart: Decision 44"/>
          <p:cNvSpPr/>
          <p:nvPr/>
        </p:nvSpPr>
        <p:spPr>
          <a:xfrm>
            <a:off x="6272792" y="3271106"/>
            <a:ext cx="1869532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READING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6" name="Flowchart: Decision 45"/>
          <p:cNvSpPr/>
          <p:nvPr/>
        </p:nvSpPr>
        <p:spPr>
          <a:xfrm>
            <a:off x="6229793" y="4021954"/>
            <a:ext cx="1863472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WRITING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7" name="Flowchart: Decision 46"/>
          <p:cNvSpPr/>
          <p:nvPr/>
        </p:nvSpPr>
        <p:spPr>
          <a:xfrm>
            <a:off x="6260123" y="4685521"/>
            <a:ext cx="1932434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MATHS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8" name="Flowchart: Decision 47"/>
          <p:cNvSpPr/>
          <p:nvPr/>
        </p:nvSpPr>
        <p:spPr>
          <a:xfrm>
            <a:off x="6374992" y="5398751"/>
            <a:ext cx="1731325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SPaG</a:t>
            </a:r>
            <a:endParaRPr lang="en-GB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7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260123" y="1140644"/>
            <a:ext cx="4301049" cy="12571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Of our children in Year 1 passed the Phonics test in 2017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smtClean="0">
                <a:solidFill>
                  <a:schemeClr val="tx1"/>
                </a:solidFill>
              </a:rPr>
              <a:t>National  81%   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63861" y="1140643"/>
            <a:ext cx="4312904" cy="125718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Of our children in EYFS achieved a ‘good level of development’ in 2017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smtClean="0">
                <a:solidFill>
                  <a:schemeClr val="tx1"/>
                </a:solidFill>
              </a:rPr>
              <a:t>National </a:t>
            </a:r>
            <a:r>
              <a:rPr lang="en-GB">
                <a:solidFill>
                  <a:schemeClr val="tx1"/>
                </a:solidFill>
              </a:rPr>
              <a:t> </a:t>
            </a:r>
            <a:r>
              <a:rPr lang="en-GB" smtClean="0">
                <a:solidFill>
                  <a:schemeClr val="tx1"/>
                </a:solidFill>
              </a:rPr>
              <a:t>71%)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75914" y="143003"/>
            <a:ext cx="74699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St Michael’s CE Primary School</a:t>
            </a:r>
          </a:p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Our Achievements 2017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10195775" y="51516"/>
            <a:ext cx="1996225" cy="18931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79%</a:t>
            </a:r>
            <a:endParaRPr lang="en-GB" sz="2400" dirty="0"/>
          </a:p>
        </p:txBody>
      </p:sp>
      <p:sp>
        <p:nvSpPr>
          <p:cNvPr id="4" name="5-Point Star 3"/>
          <p:cNvSpPr/>
          <p:nvPr/>
        </p:nvSpPr>
        <p:spPr>
          <a:xfrm>
            <a:off x="144888" y="0"/>
            <a:ext cx="1996225" cy="18931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79%</a:t>
            </a:r>
            <a:endParaRPr lang="en-GB" sz="2400" dirty="0"/>
          </a:p>
        </p:txBody>
      </p:sp>
      <p:sp>
        <p:nvSpPr>
          <p:cNvPr id="7" name="Flowchart: Decision 6"/>
          <p:cNvSpPr/>
          <p:nvPr/>
        </p:nvSpPr>
        <p:spPr>
          <a:xfrm>
            <a:off x="858129" y="3346303"/>
            <a:ext cx="1887295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READING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3692900" y="3481642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646875" y="3293949"/>
            <a:ext cx="914400" cy="6080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76%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44354" y="2523477"/>
            <a:ext cx="3307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Key Stage 1</a:t>
            </a:r>
          </a:p>
          <a:p>
            <a:r>
              <a:rPr lang="en-GB" b="1" dirty="0" smtClean="0"/>
              <a:t>St Michael’s             National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032941" y="2398282"/>
            <a:ext cx="317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Key Stage 2</a:t>
            </a:r>
          </a:p>
          <a:p>
            <a:r>
              <a:rPr lang="en-GB" b="1" dirty="0" smtClean="0"/>
              <a:t>St Michael’s             National</a:t>
            </a:r>
            <a:endParaRPr lang="en-GB" b="1" dirty="0"/>
          </a:p>
        </p:txBody>
      </p:sp>
      <p:sp>
        <p:nvSpPr>
          <p:cNvPr id="13" name="Flowchart: Decision 12"/>
          <p:cNvSpPr/>
          <p:nvPr/>
        </p:nvSpPr>
        <p:spPr>
          <a:xfrm>
            <a:off x="884060" y="4072873"/>
            <a:ext cx="1887295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WRITING</a:t>
            </a:r>
            <a:endParaRPr lang="en-GB" sz="1400" b="1" dirty="0"/>
          </a:p>
        </p:txBody>
      </p:sp>
      <p:sp>
        <p:nvSpPr>
          <p:cNvPr id="14" name="Flowchart: Decision 13"/>
          <p:cNvSpPr/>
          <p:nvPr/>
        </p:nvSpPr>
        <p:spPr>
          <a:xfrm>
            <a:off x="858129" y="4786103"/>
            <a:ext cx="1836903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MATHS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5" name="Flowchart: Decision 14"/>
          <p:cNvSpPr/>
          <p:nvPr/>
        </p:nvSpPr>
        <p:spPr>
          <a:xfrm>
            <a:off x="964033" y="5484327"/>
            <a:ext cx="1790143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SCIENCE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35011" y="402195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77%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726981" y="4786103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87%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630741" y="5484327"/>
            <a:ext cx="1001048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100%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664280" y="4033190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68%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592937" y="479939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75%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601155" y="552136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TBA%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8164017" y="3271106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87%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182190" y="399981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84%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0195775" y="3286035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71%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117251" y="399521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76%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755650" y="3346303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93%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8185460" y="464583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8</a:t>
            </a:r>
            <a:r>
              <a:rPr lang="en-GB" b="1" dirty="0" smtClean="0">
                <a:solidFill>
                  <a:schemeClr val="tx1"/>
                </a:solidFill>
              </a:rPr>
              <a:t>7%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0117251" y="4676159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75%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8192557" y="535110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90%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0117251" y="5398751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77%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Flowchart: Terminator 31"/>
          <p:cNvSpPr/>
          <p:nvPr/>
        </p:nvSpPr>
        <p:spPr>
          <a:xfrm>
            <a:off x="3685418" y="4193245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lowchart: Terminator 34"/>
          <p:cNvSpPr/>
          <p:nvPr/>
        </p:nvSpPr>
        <p:spPr>
          <a:xfrm>
            <a:off x="3673331" y="4904848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lowchart: Terminator 35"/>
          <p:cNvSpPr/>
          <p:nvPr/>
        </p:nvSpPr>
        <p:spPr>
          <a:xfrm>
            <a:off x="3641035" y="5647033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lowchart: Terminator 36"/>
          <p:cNvSpPr/>
          <p:nvPr/>
        </p:nvSpPr>
        <p:spPr>
          <a:xfrm>
            <a:off x="9180988" y="3464485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lowchart: Terminator 37"/>
          <p:cNvSpPr/>
          <p:nvPr/>
        </p:nvSpPr>
        <p:spPr>
          <a:xfrm>
            <a:off x="9161052" y="4117672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lowchart: Terminator 38"/>
          <p:cNvSpPr/>
          <p:nvPr/>
        </p:nvSpPr>
        <p:spPr>
          <a:xfrm>
            <a:off x="9143480" y="4820542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lowchart: Terminator 40"/>
          <p:cNvSpPr/>
          <p:nvPr/>
        </p:nvSpPr>
        <p:spPr>
          <a:xfrm>
            <a:off x="9180988" y="5542166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lowchart: Decision 44"/>
          <p:cNvSpPr/>
          <p:nvPr/>
        </p:nvSpPr>
        <p:spPr>
          <a:xfrm>
            <a:off x="6272792" y="3271106"/>
            <a:ext cx="1869532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READING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6" name="Flowchart: Decision 45"/>
          <p:cNvSpPr/>
          <p:nvPr/>
        </p:nvSpPr>
        <p:spPr>
          <a:xfrm>
            <a:off x="6229793" y="4021954"/>
            <a:ext cx="1863472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WRITING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7" name="Flowchart: Decision 46"/>
          <p:cNvSpPr/>
          <p:nvPr/>
        </p:nvSpPr>
        <p:spPr>
          <a:xfrm>
            <a:off x="6260123" y="4685521"/>
            <a:ext cx="1932434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MATHS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8" name="Flowchart: Decision 47"/>
          <p:cNvSpPr/>
          <p:nvPr/>
        </p:nvSpPr>
        <p:spPr>
          <a:xfrm>
            <a:off x="6374992" y="5398751"/>
            <a:ext cx="1731325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SPaG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2" name="Flowchart: Terminator 41"/>
          <p:cNvSpPr/>
          <p:nvPr/>
        </p:nvSpPr>
        <p:spPr>
          <a:xfrm>
            <a:off x="7031865" y="6140448"/>
            <a:ext cx="4456090" cy="440655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81% of Pupils achieved the expected standard in RWM (National 61%)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Flowchart: Terminator 42"/>
          <p:cNvSpPr/>
          <p:nvPr/>
        </p:nvSpPr>
        <p:spPr>
          <a:xfrm>
            <a:off x="1464855" y="6152971"/>
            <a:ext cx="4456090" cy="440655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77% of Pupils achieved the expected standard in RWM (National 63%)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2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260123" y="1140644"/>
            <a:ext cx="4301049" cy="12571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Of our children in Year 1 passed the Phonics test in 2018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smtClean="0">
                <a:solidFill>
                  <a:schemeClr val="tx1"/>
                </a:solidFill>
              </a:rPr>
              <a:t>National  82%   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63861" y="1140643"/>
            <a:ext cx="4312904" cy="125718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Of our children in EYFS achieved a ‘good level of development’ in 2018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(National 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71%)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5914" y="143003"/>
            <a:ext cx="74699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St Michael’s CE Primary School</a:t>
            </a:r>
          </a:p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Our Achievements 2018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" name="Flowchart: Decision 4"/>
          <p:cNvSpPr/>
          <p:nvPr/>
        </p:nvSpPr>
        <p:spPr>
          <a:xfrm>
            <a:off x="858129" y="3346303"/>
            <a:ext cx="1887295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READING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3692900" y="3481642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646875" y="3293949"/>
            <a:ext cx="914400" cy="6080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75%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4354" y="2523477"/>
            <a:ext cx="3307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Key Stage 1</a:t>
            </a:r>
          </a:p>
          <a:p>
            <a:r>
              <a:rPr lang="en-GB" b="1" dirty="0" smtClean="0"/>
              <a:t>St Michael’s             National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32941" y="2398282"/>
            <a:ext cx="317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Key Stage 2</a:t>
            </a:r>
          </a:p>
          <a:p>
            <a:r>
              <a:rPr lang="en-GB" b="1" dirty="0" smtClean="0"/>
              <a:t>St Michael’s             National</a:t>
            </a:r>
            <a:endParaRPr lang="en-GB" b="1" dirty="0"/>
          </a:p>
        </p:txBody>
      </p:sp>
      <p:sp>
        <p:nvSpPr>
          <p:cNvPr id="10" name="Flowchart: Decision 9"/>
          <p:cNvSpPr/>
          <p:nvPr/>
        </p:nvSpPr>
        <p:spPr>
          <a:xfrm>
            <a:off x="884060" y="4072873"/>
            <a:ext cx="1887295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WRITING</a:t>
            </a:r>
            <a:endParaRPr lang="en-GB" sz="1400" b="1" dirty="0"/>
          </a:p>
        </p:txBody>
      </p:sp>
      <p:sp>
        <p:nvSpPr>
          <p:cNvPr id="11" name="Flowchart: Decision 10"/>
          <p:cNvSpPr/>
          <p:nvPr/>
        </p:nvSpPr>
        <p:spPr>
          <a:xfrm>
            <a:off x="858129" y="4786103"/>
            <a:ext cx="1836903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MATHS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2" name="Flowchart: Decision 11"/>
          <p:cNvSpPr/>
          <p:nvPr/>
        </p:nvSpPr>
        <p:spPr>
          <a:xfrm>
            <a:off x="964033" y="5484327"/>
            <a:ext cx="1790143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SCIENCE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35011" y="402195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77%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726981" y="4786103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80%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630741" y="5484327"/>
            <a:ext cx="1001048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88%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664280" y="4033190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70%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592937" y="479939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76%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601155" y="552136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90%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164017" y="3271106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90%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8182190" y="399981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</a:t>
            </a:r>
            <a:r>
              <a:rPr lang="en-GB" b="1" dirty="0" smtClean="0">
                <a:solidFill>
                  <a:schemeClr val="tx1"/>
                </a:solidFill>
              </a:rPr>
              <a:t>4%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0195775" y="3286035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75%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0117251" y="399521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78%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755650" y="3346303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80%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185460" y="464583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8</a:t>
            </a:r>
            <a:r>
              <a:rPr lang="en-GB" b="1" dirty="0" smtClean="0">
                <a:solidFill>
                  <a:schemeClr val="tx1"/>
                </a:solidFill>
              </a:rPr>
              <a:t>7%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117251" y="4676159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75%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192557" y="535110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84%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0117251" y="5398751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78%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8" name="Flowchart: Terminator 27"/>
          <p:cNvSpPr/>
          <p:nvPr/>
        </p:nvSpPr>
        <p:spPr>
          <a:xfrm>
            <a:off x="3685418" y="4193245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Terminator 28"/>
          <p:cNvSpPr/>
          <p:nvPr/>
        </p:nvSpPr>
        <p:spPr>
          <a:xfrm>
            <a:off x="3673331" y="4904848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lowchart: Terminator 29"/>
          <p:cNvSpPr/>
          <p:nvPr/>
        </p:nvSpPr>
        <p:spPr>
          <a:xfrm>
            <a:off x="3641035" y="5647033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lowchart: Terminator 30"/>
          <p:cNvSpPr/>
          <p:nvPr/>
        </p:nvSpPr>
        <p:spPr>
          <a:xfrm>
            <a:off x="9180988" y="3464485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lowchart: Terminator 31"/>
          <p:cNvSpPr/>
          <p:nvPr/>
        </p:nvSpPr>
        <p:spPr>
          <a:xfrm>
            <a:off x="9161052" y="4117672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lowchart: Terminator 32"/>
          <p:cNvSpPr/>
          <p:nvPr/>
        </p:nvSpPr>
        <p:spPr>
          <a:xfrm>
            <a:off x="9143480" y="4820542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lowchart: Terminator 33"/>
          <p:cNvSpPr/>
          <p:nvPr/>
        </p:nvSpPr>
        <p:spPr>
          <a:xfrm>
            <a:off x="9180988" y="5542166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lowchart: Decision 34"/>
          <p:cNvSpPr/>
          <p:nvPr/>
        </p:nvSpPr>
        <p:spPr>
          <a:xfrm>
            <a:off x="6272792" y="3271106"/>
            <a:ext cx="1869532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READING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6" name="Flowchart: Decision 35"/>
          <p:cNvSpPr/>
          <p:nvPr/>
        </p:nvSpPr>
        <p:spPr>
          <a:xfrm>
            <a:off x="6229793" y="4021954"/>
            <a:ext cx="1863472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WRITING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7" name="Flowchart: Decision 36"/>
          <p:cNvSpPr/>
          <p:nvPr/>
        </p:nvSpPr>
        <p:spPr>
          <a:xfrm>
            <a:off x="6260123" y="4685521"/>
            <a:ext cx="1932434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MATHS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8" name="Flowchart: Decision 37"/>
          <p:cNvSpPr/>
          <p:nvPr/>
        </p:nvSpPr>
        <p:spPr>
          <a:xfrm>
            <a:off x="6374992" y="5398751"/>
            <a:ext cx="1731325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SPaG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7031865" y="6140448"/>
            <a:ext cx="4456090" cy="440655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70% of Pupils achieved the expected standard in RWM (National 64%)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Flowchart: Terminator 39"/>
          <p:cNvSpPr/>
          <p:nvPr/>
        </p:nvSpPr>
        <p:spPr>
          <a:xfrm>
            <a:off x="1464855" y="6152971"/>
            <a:ext cx="4456090" cy="440655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77% of Pupils achieved the expected standard in RWM (National 65%)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1" name="5-Point Star 40"/>
          <p:cNvSpPr/>
          <p:nvPr/>
        </p:nvSpPr>
        <p:spPr>
          <a:xfrm>
            <a:off x="144888" y="0"/>
            <a:ext cx="1996225" cy="18931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79%</a:t>
            </a:r>
            <a:endParaRPr lang="en-GB" sz="2400" dirty="0"/>
          </a:p>
        </p:txBody>
      </p:sp>
      <p:sp>
        <p:nvSpPr>
          <p:cNvPr id="42" name="5-Point Star 41"/>
          <p:cNvSpPr/>
          <p:nvPr/>
        </p:nvSpPr>
        <p:spPr>
          <a:xfrm>
            <a:off x="9746417" y="-32446"/>
            <a:ext cx="1996225" cy="18931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90%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1878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354</Words>
  <Application>Microsoft Office PowerPoint</Application>
  <PresentationFormat>Widescreen</PresentationFormat>
  <Paragraphs>112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 Teacher</dc:creator>
  <cp:lastModifiedBy>Head Teacher</cp:lastModifiedBy>
  <cp:revision>45</cp:revision>
  <cp:lastPrinted>2018-09-20T07:02:58Z</cp:lastPrinted>
  <dcterms:created xsi:type="dcterms:W3CDTF">2017-01-24T10:04:43Z</dcterms:created>
  <dcterms:modified xsi:type="dcterms:W3CDTF">2018-10-03T09:42:57Z</dcterms:modified>
</cp:coreProperties>
</file>