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8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5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2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5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2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4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4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33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5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98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B64A-5397-4C3B-AD88-5F85DC67271E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86C96-C3B8-477C-B4B8-81984CD46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34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60123" y="1140644"/>
            <a:ext cx="4301049" cy="12571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Of our children in Year 1 passed the Phonics test in 2018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</a:t>
            </a:r>
            <a:r>
              <a:rPr lang="en-GB">
                <a:solidFill>
                  <a:schemeClr val="tx1"/>
                </a:solidFill>
              </a:rPr>
              <a:t>National  82%   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763861" y="1140643"/>
            <a:ext cx="4312904" cy="12571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Of our children in EYFS achieved a ‘good level of development’ in 2018</a:t>
            </a:r>
          </a:p>
          <a:p>
            <a:r>
              <a:rPr lang="en-GB" dirty="0">
                <a:solidFill>
                  <a:schemeClr val="tx1"/>
                </a:solidFill>
              </a:rPr>
              <a:t>(National  71%)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5914" y="143003"/>
            <a:ext cx="74699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St Michael’s CE Primary School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Our Achievements 2018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858129" y="334630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READING</a:t>
            </a:r>
          </a:p>
        </p:txBody>
      </p:sp>
      <p:sp>
        <p:nvSpPr>
          <p:cNvPr id="6" name="Flowchart: Terminator 5"/>
          <p:cNvSpPr/>
          <p:nvPr/>
        </p:nvSpPr>
        <p:spPr>
          <a:xfrm>
            <a:off x="3692900" y="3481642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46875" y="3293949"/>
            <a:ext cx="914400" cy="6080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75%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44354" y="2523477"/>
            <a:ext cx="330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Key Stage 1</a:t>
            </a:r>
          </a:p>
          <a:p>
            <a:r>
              <a:rPr lang="en-GB" b="1" dirty="0"/>
              <a:t>St Michael’s             National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32941" y="2398282"/>
            <a:ext cx="317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Key Stage 2</a:t>
            </a:r>
          </a:p>
          <a:p>
            <a:r>
              <a:rPr lang="en-GB" b="1" dirty="0"/>
              <a:t>St Michael’s             National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884060" y="407287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WRITING</a:t>
            </a:r>
            <a:endParaRPr lang="en-GB" sz="1400" b="1" dirty="0"/>
          </a:p>
        </p:txBody>
      </p:sp>
      <p:sp>
        <p:nvSpPr>
          <p:cNvPr id="11" name="Flowchart: Decision 10"/>
          <p:cNvSpPr/>
          <p:nvPr/>
        </p:nvSpPr>
        <p:spPr>
          <a:xfrm>
            <a:off x="858129" y="4786103"/>
            <a:ext cx="183690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MATHS</a:t>
            </a:r>
          </a:p>
        </p:txBody>
      </p:sp>
      <p:sp>
        <p:nvSpPr>
          <p:cNvPr id="12" name="Flowchart: Decision 11"/>
          <p:cNvSpPr/>
          <p:nvPr/>
        </p:nvSpPr>
        <p:spPr>
          <a:xfrm>
            <a:off x="964033" y="5484327"/>
            <a:ext cx="179014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SCIENCE</a:t>
            </a:r>
          </a:p>
        </p:txBody>
      </p:sp>
      <p:sp>
        <p:nvSpPr>
          <p:cNvPr id="13" name="Oval 12"/>
          <p:cNvSpPr/>
          <p:nvPr/>
        </p:nvSpPr>
        <p:spPr>
          <a:xfrm>
            <a:off x="2735011" y="402195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77%</a:t>
            </a:r>
          </a:p>
        </p:txBody>
      </p:sp>
      <p:sp>
        <p:nvSpPr>
          <p:cNvPr id="14" name="Oval 13"/>
          <p:cNvSpPr/>
          <p:nvPr/>
        </p:nvSpPr>
        <p:spPr>
          <a:xfrm>
            <a:off x="2726981" y="47861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80%</a:t>
            </a:r>
          </a:p>
        </p:txBody>
      </p:sp>
      <p:sp>
        <p:nvSpPr>
          <p:cNvPr id="15" name="Oval 14"/>
          <p:cNvSpPr/>
          <p:nvPr/>
        </p:nvSpPr>
        <p:spPr>
          <a:xfrm>
            <a:off x="2630741" y="5484327"/>
            <a:ext cx="1001048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88%</a:t>
            </a:r>
          </a:p>
        </p:txBody>
      </p:sp>
      <p:sp>
        <p:nvSpPr>
          <p:cNvPr id="16" name="Oval 15"/>
          <p:cNvSpPr/>
          <p:nvPr/>
        </p:nvSpPr>
        <p:spPr>
          <a:xfrm>
            <a:off x="4664280" y="4033190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70%</a:t>
            </a:r>
          </a:p>
        </p:txBody>
      </p:sp>
      <p:sp>
        <p:nvSpPr>
          <p:cNvPr id="17" name="Oval 16"/>
          <p:cNvSpPr/>
          <p:nvPr/>
        </p:nvSpPr>
        <p:spPr>
          <a:xfrm>
            <a:off x="4592937" y="479939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76%</a:t>
            </a:r>
          </a:p>
        </p:txBody>
      </p:sp>
      <p:sp>
        <p:nvSpPr>
          <p:cNvPr id="18" name="Oval 17"/>
          <p:cNvSpPr/>
          <p:nvPr/>
        </p:nvSpPr>
        <p:spPr>
          <a:xfrm>
            <a:off x="4601155" y="552136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19" name="Oval 18"/>
          <p:cNvSpPr/>
          <p:nvPr/>
        </p:nvSpPr>
        <p:spPr>
          <a:xfrm>
            <a:off x="8164017" y="3271106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20" name="Oval 19"/>
          <p:cNvSpPr/>
          <p:nvPr/>
        </p:nvSpPr>
        <p:spPr>
          <a:xfrm>
            <a:off x="8182190" y="39998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74%</a:t>
            </a:r>
          </a:p>
        </p:txBody>
      </p:sp>
      <p:sp>
        <p:nvSpPr>
          <p:cNvPr id="21" name="Oval 20"/>
          <p:cNvSpPr/>
          <p:nvPr/>
        </p:nvSpPr>
        <p:spPr>
          <a:xfrm>
            <a:off x="10195775" y="3286035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75%</a:t>
            </a:r>
          </a:p>
        </p:txBody>
      </p:sp>
      <p:sp>
        <p:nvSpPr>
          <p:cNvPr id="22" name="Oval 21"/>
          <p:cNvSpPr/>
          <p:nvPr/>
        </p:nvSpPr>
        <p:spPr>
          <a:xfrm>
            <a:off x="10117251" y="39952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78%</a:t>
            </a:r>
          </a:p>
        </p:txBody>
      </p:sp>
      <p:sp>
        <p:nvSpPr>
          <p:cNvPr id="23" name="Oval 22"/>
          <p:cNvSpPr/>
          <p:nvPr/>
        </p:nvSpPr>
        <p:spPr>
          <a:xfrm>
            <a:off x="2755650" y="33463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80%</a:t>
            </a:r>
          </a:p>
        </p:txBody>
      </p:sp>
      <p:sp>
        <p:nvSpPr>
          <p:cNvPr id="24" name="Oval 23"/>
          <p:cNvSpPr/>
          <p:nvPr/>
        </p:nvSpPr>
        <p:spPr>
          <a:xfrm>
            <a:off x="8185460" y="464583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87%</a:t>
            </a:r>
          </a:p>
        </p:txBody>
      </p:sp>
      <p:sp>
        <p:nvSpPr>
          <p:cNvPr id="25" name="Oval 24"/>
          <p:cNvSpPr/>
          <p:nvPr/>
        </p:nvSpPr>
        <p:spPr>
          <a:xfrm>
            <a:off x="10117251" y="4676159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75%</a:t>
            </a:r>
          </a:p>
        </p:txBody>
      </p:sp>
      <p:sp>
        <p:nvSpPr>
          <p:cNvPr id="26" name="Oval 25"/>
          <p:cNvSpPr/>
          <p:nvPr/>
        </p:nvSpPr>
        <p:spPr>
          <a:xfrm>
            <a:off x="8192557" y="535110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84%</a:t>
            </a:r>
          </a:p>
        </p:txBody>
      </p:sp>
      <p:sp>
        <p:nvSpPr>
          <p:cNvPr id="27" name="Oval 26"/>
          <p:cNvSpPr/>
          <p:nvPr/>
        </p:nvSpPr>
        <p:spPr>
          <a:xfrm>
            <a:off x="10117251" y="5398751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78%</a:t>
            </a:r>
          </a:p>
        </p:txBody>
      </p:sp>
      <p:sp>
        <p:nvSpPr>
          <p:cNvPr id="28" name="Flowchart: Terminator 27"/>
          <p:cNvSpPr/>
          <p:nvPr/>
        </p:nvSpPr>
        <p:spPr>
          <a:xfrm>
            <a:off x="3685418" y="4193245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Terminator 28"/>
          <p:cNvSpPr/>
          <p:nvPr/>
        </p:nvSpPr>
        <p:spPr>
          <a:xfrm>
            <a:off x="3673331" y="4904848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lowchart: Terminator 29"/>
          <p:cNvSpPr/>
          <p:nvPr/>
        </p:nvSpPr>
        <p:spPr>
          <a:xfrm>
            <a:off x="3641035" y="5647033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Terminator 30"/>
          <p:cNvSpPr/>
          <p:nvPr/>
        </p:nvSpPr>
        <p:spPr>
          <a:xfrm>
            <a:off x="9180988" y="3464485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Terminator 31"/>
          <p:cNvSpPr/>
          <p:nvPr/>
        </p:nvSpPr>
        <p:spPr>
          <a:xfrm>
            <a:off x="9161052" y="411767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Terminator 32"/>
          <p:cNvSpPr/>
          <p:nvPr/>
        </p:nvSpPr>
        <p:spPr>
          <a:xfrm>
            <a:off x="9143480" y="482054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Terminator 33"/>
          <p:cNvSpPr/>
          <p:nvPr/>
        </p:nvSpPr>
        <p:spPr>
          <a:xfrm>
            <a:off x="9180988" y="5542166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Decision 34"/>
          <p:cNvSpPr/>
          <p:nvPr/>
        </p:nvSpPr>
        <p:spPr>
          <a:xfrm>
            <a:off x="6272792" y="3271106"/>
            <a:ext cx="186953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READING</a:t>
            </a:r>
          </a:p>
        </p:txBody>
      </p:sp>
      <p:sp>
        <p:nvSpPr>
          <p:cNvPr id="36" name="Flowchart: Decision 35"/>
          <p:cNvSpPr/>
          <p:nvPr/>
        </p:nvSpPr>
        <p:spPr>
          <a:xfrm>
            <a:off x="6229793" y="4021954"/>
            <a:ext cx="186347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WRITING</a:t>
            </a:r>
          </a:p>
        </p:txBody>
      </p:sp>
      <p:sp>
        <p:nvSpPr>
          <p:cNvPr id="37" name="Flowchart: Decision 36"/>
          <p:cNvSpPr/>
          <p:nvPr/>
        </p:nvSpPr>
        <p:spPr>
          <a:xfrm>
            <a:off x="6260123" y="4685521"/>
            <a:ext cx="1932434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MATHS</a:t>
            </a:r>
          </a:p>
        </p:txBody>
      </p:sp>
      <p:sp>
        <p:nvSpPr>
          <p:cNvPr id="38" name="Flowchart: Decision 37"/>
          <p:cNvSpPr/>
          <p:nvPr/>
        </p:nvSpPr>
        <p:spPr>
          <a:xfrm>
            <a:off x="6374992" y="5398751"/>
            <a:ext cx="1731325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>
                <a:solidFill>
                  <a:schemeClr val="tx1"/>
                </a:solidFill>
              </a:rPr>
              <a:t>SPaG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7031865" y="6140448"/>
            <a:ext cx="4456090" cy="44065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70% of Pupils achieved the expected standard in RWM (National 64%)</a:t>
            </a:r>
          </a:p>
        </p:txBody>
      </p:sp>
      <p:sp>
        <p:nvSpPr>
          <p:cNvPr id="40" name="Flowchart: Terminator 39"/>
          <p:cNvSpPr/>
          <p:nvPr/>
        </p:nvSpPr>
        <p:spPr>
          <a:xfrm>
            <a:off x="1464855" y="6152971"/>
            <a:ext cx="4456090" cy="44065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77% of Pupils achieved the expected standard in RWM (National 65%)</a:t>
            </a:r>
          </a:p>
        </p:txBody>
      </p:sp>
      <p:sp>
        <p:nvSpPr>
          <p:cNvPr id="41" name="5-Point Star 40"/>
          <p:cNvSpPr/>
          <p:nvPr/>
        </p:nvSpPr>
        <p:spPr>
          <a:xfrm>
            <a:off x="144888" y="0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79%</a:t>
            </a:r>
          </a:p>
        </p:txBody>
      </p:sp>
      <p:sp>
        <p:nvSpPr>
          <p:cNvPr id="42" name="5-Point Star 41"/>
          <p:cNvSpPr/>
          <p:nvPr/>
        </p:nvSpPr>
        <p:spPr>
          <a:xfrm>
            <a:off x="9746417" y="-32446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40187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60123" y="1140644"/>
            <a:ext cx="4301049" cy="12571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Of our children in Year 1 passed the Phonics test in 2017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</a:t>
            </a:r>
            <a:r>
              <a:rPr lang="en-GB">
                <a:solidFill>
                  <a:schemeClr val="tx1"/>
                </a:solidFill>
              </a:rPr>
              <a:t>National  81%   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63861" y="1140643"/>
            <a:ext cx="4312904" cy="12571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Of our children in EYFS achieved a ‘good level of development’ in 2017</a:t>
            </a:r>
          </a:p>
          <a:p>
            <a:r>
              <a:rPr lang="en-GB" dirty="0">
                <a:solidFill>
                  <a:schemeClr val="tx1"/>
                </a:solidFill>
              </a:rPr>
              <a:t>(</a:t>
            </a:r>
            <a:r>
              <a:rPr lang="en-GB">
                <a:solidFill>
                  <a:schemeClr val="tx1"/>
                </a:solidFill>
              </a:rPr>
              <a:t>National  71%)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5914" y="143003"/>
            <a:ext cx="74699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St Michael’s CE Primary School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Our Achievements 2017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0195775" y="51516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79%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144888" y="0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79%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858129" y="334630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READING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3692900" y="3481642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646875" y="3293949"/>
            <a:ext cx="914400" cy="6080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76%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4354" y="2523477"/>
            <a:ext cx="330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Key Stage 1</a:t>
            </a:r>
          </a:p>
          <a:p>
            <a:r>
              <a:rPr lang="en-GB" b="1" dirty="0"/>
              <a:t>St Michael’s             National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32941" y="2398282"/>
            <a:ext cx="317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Key Stage 2</a:t>
            </a:r>
          </a:p>
          <a:p>
            <a:r>
              <a:rPr lang="en-GB" b="1" dirty="0"/>
              <a:t>St Michael’s             National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884060" y="407287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WRITING</a:t>
            </a:r>
            <a:endParaRPr lang="en-GB" sz="1400" b="1" dirty="0"/>
          </a:p>
        </p:txBody>
      </p:sp>
      <p:sp>
        <p:nvSpPr>
          <p:cNvPr id="14" name="Flowchart: Decision 13"/>
          <p:cNvSpPr/>
          <p:nvPr/>
        </p:nvSpPr>
        <p:spPr>
          <a:xfrm>
            <a:off x="858129" y="4786103"/>
            <a:ext cx="183690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MATHS</a:t>
            </a:r>
          </a:p>
        </p:txBody>
      </p:sp>
      <p:sp>
        <p:nvSpPr>
          <p:cNvPr id="15" name="Flowchart: Decision 14"/>
          <p:cNvSpPr/>
          <p:nvPr/>
        </p:nvSpPr>
        <p:spPr>
          <a:xfrm>
            <a:off x="964033" y="5484327"/>
            <a:ext cx="179014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SCIENCE</a:t>
            </a:r>
          </a:p>
        </p:txBody>
      </p:sp>
      <p:sp>
        <p:nvSpPr>
          <p:cNvPr id="16" name="Oval 15"/>
          <p:cNvSpPr/>
          <p:nvPr/>
        </p:nvSpPr>
        <p:spPr>
          <a:xfrm>
            <a:off x="2735011" y="402195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77%</a:t>
            </a:r>
          </a:p>
        </p:txBody>
      </p:sp>
      <p:sp>
        <p:nvSpPr>
          <p:cNvPr id="17" name="Oval 16"/>
          <p:cNvSpPr/>
          <p:nvPr/>
        </p:nvSpPr>
        <p:spPr>
          <a:xfrm>
            <a:off x="2726981" y="47861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87%</a:t>
            </a:r>
          </a:p>
        </p:txBody>
      </p:sp>
      <p:sp>
        <p:nvSpPr>
          <p:cNvPr id="18" name="Oval 17"/>
          <p:cNvSpPr/>
          <p:nvPr/>
        </p:nvSpPr>
        <p:spPr>
          <a:xfrm>
            <a:off x="2630741" y="5484327"/>
            <a:ext cx="1001048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100%</a:t>
            </a:r>
          </a:p>
        </p:txBody>
      </p:sp>
      <p:sp>
        <p:nvSpPr>
          <p:cNvPr id="19" name="Oval 18"/>
          <p:cNvSpPr/>
          <p:nvPr/>
        </p:nvSpPr>
        <p:spPr>
          <a:xfrm>
            <a:off x="4664280" y="4033190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68%</a:t>
            </a:r>
          </a:p>
        </p:txBody>
      </p:sp>
      <p:sp>
        <p:nvSpPr>
          <p:cNvPr id="20" name="Oval 19"/>
          <p:cNvSpPr/>
          <p:nvPr/>
        </p:nvSpPr>
        <p:spPr>
          <a:xfrm>
            <a:off x="4592937" y="479939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75%</a:t>
            </a:r>
          </a:p>
        </p:txBody>
      </p:sp>
      <p:sp>
        <p:nvSpPr>
          <p:cNvPr id="21" name="Oval 20"/>
          <p:cNvSpPr/>
          <p:nvPr/>
        </p:nvSpPr>
        <p:spPr>
          <a:xfrm>
            <a:off x="4601155" y="552136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TBA%</a:t>
            </a:r>
          </a:p>
        </p:txBody>
      </p:sp>
      <p:sp>
        <p:nvSpPr>
          <p:cNvPr id="22" name="Oval 21"/>
          <p:cNvSpPr/>
          <p:nvPr/>
        </p:nvSpPr>
        <p:spPr>
          <a:xfrm>
            <a:off x="8164017" y="3271106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87%</a:t>
            </a:r>
          </a:p>
        </p:txBody>
      </p:sp>
      <p:sp>
        <p:nvSpPr>
          <p:cNvPr id="23" name="Oval 22"/>
          <p:cNvSpPr/>
          <p:nvPr/>
        </p:nvSpPr>
        <p:spPr>
          <a:xfrm>
            <a:off x="8182190" y="39998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84%</a:t>
            </a:r>
          </a:p>
        </p:txBody>
      </p:sp>
      <p:sp>
        <p:nvSpPr>
          <p:cNvPr id="24" name="Oval 23"/>
          <p:cNvSpPr/>
          <p:nvPr/>
        </p:nvSpPr>
        <p:spPr>
          <a:xfrm>
            <a:off x="10195775" y="3286035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71%</a:t>
            </a:r>
          </a:p>
        </p:txBody>
      </p:sp>
      <p:sp>
        <p:nvSpPr>
          <p:cNvPr id="25" name="Oval 24"/>
          <p:cNvSpPr/>
          <p:nvPr/>
        </p:nvSpPr>
        <p:spPr>
          <a:xfrm>
            <a:off x="10117251" y="39952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76%</a:t>
            </a:r>
          </a:p>
        </p:txBody>
      </p:sp>
      <p:sp>
        <p:nvSpPr>
          <p:cNvPr id="26" name="Oval 25"/>
          <p:cNvSpPr/>
          <p:nvPr/>
        </p:nvSpPr>
        <p:spPr>
          <a:xfrm>
            <a:off x="2755650" y="33463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93%</a:t>
            </a:r>
          </a:p>
        </p:txBody>
      </p:sp>
      <p:sp>
        <p:nvSpPr>
          <p:cNvPr id="27" name="Oval 26"/>
          <p:cNvSpPr/>
          <p:nvPr/>
        </p:nvSpPr>
        <p:spPr>
          <a:xfrm>
            <a:off x="8185460" y="464583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87%</a:t>
            </a:r>
          </a:p>
        </p:txBody>
      </p:sp>
      <p:sp>
        <p:nvSpPr>
          <p:cNvPr id="28" name="Oval 27"/>
          <p:cNvSpPr/>
          <p:nvPr/>
        </p:nvSpPr>
        <p:spPr>
          <a:xfrm>
            <a:off x="10117251" y="4676159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75%</a:t>
            </a:r>
          </a:p>
        </p:txBody>
      </p:sp>
      <p:sp>
        <p:nvSpPr>
          <p:cNvPr id="29" name="Oval 28"/>
          <p:cNvSpPr/>
          <p:nvPr/>
        </p:nvSpPr>
        <p:spPr>
          <a:xfrm>
            <a:off x="8192557" y="535110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30" name="Oval 29"/>
          <p:cNvSpPr/>
          <p:nvPr/>
        </p:nvSpPr>
        <p:spPr>
          <a:xfrm>
            <a:off x="10117251" y="5398751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77%</a:t>
            </a:r>
          </a:p>
        </p:txBody>
      </p:sp>
      <p:sp>
        <p:nvSpPr>
          <p:cNvPr id="32" name="Flowchart: Terminator 31"/>
          <p:cNvSpPr/>
          <p:nvPr/>
        </p:nvSpPr>
        <p:spPr>
          <a:xfrm>
            <a:off x="3685418" y="4193245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Terminator 34"/>
          <p:cNvSpPr/>
          <p:nvPr/>
        </p:nvSpPr>
        <p:spPr>
          <a:xfrm>
            <a:off x="3673331" y="4904848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Terminator 35"/>
          <p:cNvSpPr/>
          <p:nvPr/>
        </p:nvSpPr>
        <p:spPr>
          <a:xfrm>
            <a:off x="3641035" y="5647033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Terminator 36"/>
          <p:cNvSpPr/>
          <p:nvPr/>
        </p:nvSpPr>
        <p:spPr>
          <a:xfrm>
            <a:off x="9180988" y="3464485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Terminator 37"/>
          <p:cNvSpPr/>
          <p:nvPr/>
        </p:nvSpPr>
        <p:spPr>
          <a:xfrm>
            <a:off x="9161052" y="411767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Terminator 38"/>
          <p:cNvSpPr/>
          <p:nvPr/>
        </p:nvSpPr>
        <p:spPr>
          <a:xfrm>
            <a:off x="9143480" y="482054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Terminator 40"/>
          <p:cNvSpPr/>
          <p:nvPr/>
        </p:nvSpPr>
        <p:spPr>
          <a:xfrm>
            <a:off x="9180988" y="5542166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lowchart: Decision 44"/>
          <p:cNvSpPr/>
          <p:nvPr/>
        </p:nvSpPr>
        <p:spPr>
          <a:xfrm>
            <a:off x="6272792" y="3271106"/>
            <a:ext cx="186953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READING</a:t>
            </a:r>
          </a:p>
        </p:txBody>
      </p:sp>
      <p:sp>
        <p:nvSpPr>
          <p:cNvPr id="46" name="Flowchart: Decision 45"/>
          <p:cNvSpPr/>
          <p:nvPr/>
        </p:nvSpPr>
        <p:spPr>
          <a:xfrm>
            <a:off x="6229793" y="4021954"/>
            <a:ext cx="186347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WRITING</a:t>
            </a:r>
          </a:p>
        </p:txBody>
      </p:sp>
      <p:sp>
        <p:nvSpPr>
          <p:cNvPr id="47" name="Flowchart: Decision 46"/>
          <p:cNvSpPr/>
          <p:nvPr/>
        </p:nvSpPr>
        <p:spPr>
          <a:xfrm>
            <a:off x="6260123" y="4685521"/>
            <a:ext cx="1932434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MATHS</a:t>
            </a:r>
          </a:p>
        </p:txBody>
      </p:sp>
      <p:sp>
        <p:nvSpPr>
          <p:cNvPr id="48" name="Flowchart: Decision 47"/>
          <p:cNvSpPr/>
          <p:nvPr/>
        </p:nvSpPr>
        <p:spPr>
          <a:xfrm>
            <a:off x="6374992" y="5398751"/>
            <a:ext cx="1731325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>
                <a:solidFill>
                  <a:schemeClr val="tx1"/>
                </a:solidFill>
              </a:rPr>
              <a:t>SPaG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2" name="Flowchart: Terminator 41"/>
          <p:cNvSpPr/>
          <p:nvPr/>
        </p:nvSpPr>
        <p:spPr>
          <a:xfrm>
            <a:off x="7031865" y="6140448"/>
            <a:ext cx="4456090" cy="44065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81% of Pupils achieved the expected standard in RWM (National 61%)</a:t>
            </a:r>
          </a:p>
        </p:txBody>
      </p:sp>
      <p:sp>
        <p:nvSpPr>
          <p:cNvPr id="43" name="Flowchart: Terminator 42"/>
          <p:cNvSpPr/>
          <p:nvPr/>
        </p:nvSpPr>
        <p:spPr>
          <a:xfrm>
            <a:off x="1464855" y="6152971"/>
            <a:ext cx="4456090" cy="44065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77% of Pupils achieved the expected standard in RWM (National 63%)</a:t>
            </a:r>
          </a:p>
        </p:txBody>
      </p:sp>
    </p:spTree>
    <p:extLst>
      <p:ext uri="{BB962C8B-B14F-4D97-AF65-F5344CB8AC3E}">
        <p14:creationId xmlns:p14="http://schemas.microsoft.com/office/powerpoint/2010/main" val="23252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60123" y="1140644"/>
            <a:ext cx="4301049" cy="12571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Of our children in Year 1 passed the Phonics test in 2016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(National 81%)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63861" y="1140643"/>
            <a:ext cx="4312904" cy="12571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Of our children in EYFS made a ‘good level of development’ 2016</a:t>
            </a:r>
          </a:p>
          <a:p>
            <a:r>
              <a:rPr lang="en-GB" dirty="0">
                <a:solidFill>
                  <a:schemeClr val="tx1"/>
                </a:solidFill>
              </a:rPr>
              <a:t>(National 67%)</a:t>
            </a:r>
          </a:p>
        </p:txBody>
      </p:sp>
      <p:sp>
        <p:nvSpPr>
          <p:cNvPr id="2" name="Rectangle 1"/>
          <p:cNvSpPr/>
          <p:nvPr/>
        </p:nvSpPr>
        <p:spPr>
          <a:xfrm>
            <a:off x="2475914" y="143003"/>
            <a:ext cx="74699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St Michael’s CE Primary School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Our Achievements 2016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0195775" y="51516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83%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144888" y="0"/>
            <a:ext cx="1996225" cy="18931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79%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858129" y="334630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READING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3692900" y="3481642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646875" y="3293949"/>
            <a:ext cx="914400" cy="6080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74%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9003" y="2549096"/>
            <a:ext cx="291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Key Stage 1</a:t>
            </a:r>
          </a:p>
          <a:p>
            <a:r>
              <a:rPr lang="en-GB" b="1" dirty="0"/>
              <a:t>St Michael’s             National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32941" y="2398282"/>
            <a:ext cx="291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Key Stage 2</a:t>
            </a:r>
          </a:p>
          <a:p>
            <a:r>
              <a:rPr lang="en-GB" b="1" dirty="0"/>
              <a:t>St Michael’s             National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884060" y="4072873"/>
            <a:ext cx="1887295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WRITING</a:t>
            </a:r>
            <a:endParaRPr lang="en-GB" sz="1400" b="1" dirty="0"/>
          </a:p>
        </p:txBody>
      </p:sp>
      <p:sp>
        <p:nvSpPr>
          <p:cNvPr id="14" name="Flowchart: Decision 13"/>
          <p:cNvSpPr/>
          <p:nvPr/>
        </p:nvSpPr>
        <p:spPr>
          <a:xfrm>
            <a:off x="858129" y="4786103"/>
            <a:ext cx="183690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MATHS</a:t>
            </a:r>
          </a:p>
        </p:txBody>
      </p:sp>
      <p:sp>
        <p:nvSpPr>
          <p:cNvPr id="15" name="Flowchart: Decision 14"/>
          <p:cNvSpPr/>
          <p:nvPr/>
        </p:nvSpPr>
        <p:spPr>
          <a:xfrm>
            <a:off x="964033" y="5484327"/>
            <a:ext cx="1790143" cy="612648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SCIENCE</a:t>
            </a:r>
          </a:p>
        </p:txBody>
      </p:sp>
      <p:sp>
        <p:nvSpPr>
          <p:cNvPr id="16" name="Oval 15"/>
          <p:cNvSpPr/>
          <p:nvPr/>
        </p:nvSpPr>
        <p:spPr>
          <a:xfrm>
            <a:off x="2735011" y="402195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83%</a:t>
            </a:r>
          </a:p>
        </p:txBody>
      </p:sp>
      <p:sp>
        <p:nvSpPr>
          <p:cNvPr id="17" name="Oval 16"/>
          <p:cNvSpPr/>
          <p:nvPr/>
        </p:nvSpPr>
        <p:spPr>
          <a:xfrm>
            <a:off x="2726981" y="47861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93%</a:t>
            </a:r>
          </a:p>
        </p:txBody>
      </p:sp>
      <p:sp>
        <p:nvSpPr>
          <p:cNvPr id="18" name="Oval 17"/>
          <p:cNvSpPr/>
          <p:nvPr/>
        </p:nvSpPr>
        <p:spPr>
          <a:xfrm>
            <a:off x="2717389" y="5484327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97%</a:t>
            </a:r>
          </a:p>
        </p:txBody>
      </p:sp>
      <p:sp>
        <p:nvSpPr>
          <p:cNvPr id="19" name="Oval 18"/>
          <p:cNvSpPr/>
          <p:nvPr/>
        </p:nvSpPr>
        <p:spPr>
          <a:xfrm>
            <a:off x="4628273" y="4044385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65%</a:t>
            </a:r>
          </a:p>
        </p:txBody>
      </p:sp>
      <p:sp>
        <p:nvSpPr>
          <p:cNvPr id="20" name="Oval 19"/>
          <p:cNvSpPr/>
          <p:nvPr/>
        </p:nvSpPr>
        <p:spPr>
          <a:xfrm>
            <a:off x="4592937" y="479939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73%</a:t>
            </a:r>
          </a:p>
        </p:txBody>
      </p:sp>
      <p:sp>
        <p:nvSpPr>
          <p:cNvPr id="21" name="Oval 20"/>
          <p:cNvSpPr/>
          <p:nvPr/>
        </p:nvSpPr>
        <p:spPr>
          <a:xfrm>
            <a:off x="4601155" y="5521364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82%</a:t>
            </a:r>
          </a:p>
        </p:txBody>
      </p:sp>
      <p:sp>
        <p:nvSpPr>
          <p:cNvPr id="22" name="Oval 21"/>
          <p:cNvSpPr/>
          <p:nvPr/>
        </p:nvSpPr>
        <p:spPr>
          <a:xfrm>
            <a:off x="8164017" y="3271106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81%</a:t>
            </a:r>
          </a:p>
        </p:txBody>
      </p:sp>
      <p:sp>
        <p:nvSpPr>
          <p:cNvPr id="23" name="Oval 22"/>
          <p:cNvSpPr/>
          <p:nvPr/>
        </p:nvSpPr>
        <p:spPr>
          <a:xfrm>
            <a:off x="8182190" y="39998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71%</a:t>
            </a:r>
          </a:p>
        </p:txBody>
      </p:sp>
      <p:sp>
        <p:nvSpPr>
          <p:cNvPr id="24" name="Oval 23"/>
          <p:cNvSpPr/>
          <p:nvPr/>
        </p:nvSpPr>
        <p:spPr>
          <a:xfrm>
            <a:off x="10195775" y="3286035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66%</a:t>
            </a:r>
          </a:p>
        </p:txBody>
      </p:sp>
      <p:sp>
        <p:nvSpPr>
          <p:cNvPr id="25" name="Oval 24"/>
          <p:cNvSpPr/>
          <p:nvPr/>
        </p:nvSpPr>
        <p:spPr>
          <a:xfrm>
            <a:off x="10117251" y="399521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74%</a:t>
            </a:r>
          </a:p>
        </p:txBody>
      </p:sp>
      <p:sp>
        <p:nvSpPr>
          <p:cNvPr id="26" name="Oval 25"/>
          <p:cNvSpPr/>
          <p:nvPr/>
        </p:nvSpPr>
        <p:spPr>
          <a:xfrm>
            <a:off x="2755650" y="3346303"/>
            <a:ext cx="914400" cy="6126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27" name="Oval 26"/>
          <p:cNvSpPr/>
          <p:nvPr/>
        </p:nvSpPr>
        <p:spPr>
          <a:xfrm>
            <a:off x="8185460" y="464583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84%</a:t>
            </a:r>
          </a:p>
        </p:txBody>
      </p:sp>
      <p:sp>
        <p:nvSpPr>
          <p:cNvPr id="28" name="Oval 27"/>
          <p:cNvSpPr/>
          <p:nvPr/>
        </p:nvSpPr>
        <p:spPr>
          <a:xfrm>
            <a:off x="10117251" y="4676159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70%</a:t>
            </a:r>
          </a:p>
        </p:txBody>
      </p:sp>
      <p:sp>
        <p:nvSpPr>
          <p:cNvPr id="29" name="Oval 28"/>
          <p:cNvSpPr/>
          <p:nvPr/>
        </p:nvSpPr>
        <p:spPr>
          <a:xfrm>
            <a:off x="8192557" y="5351108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30" name="Oval 29"/>
          <p:cNvSpPr/>
          <p:nvPr/>
        </p:nvSpPr>
        <p:spPr>
          <a:xfrm>
            <a:off x="10117251" y="5398751"/>
            <a:ext cx="914400" cy="6126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72%</a:t>
            </a:r>
          </a:p>
        </p:txBody>
      </p:sp>
      <p:sp>
        <p:nvSpPr>
          <p:cNvPr id="32" name="Flowchart: Terminator 31"/>
          <p:cNvSpPr/>
          <p:nvPr/>
        </p:nvSpPr>
        <p:spPr>
          <a:xfrm>
            <a:off x="3685418" y="4193245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Terminator 34"/>
          <p:cNvSpPr/>
          <p:nvPr/>
        </p:nvSpPr>
        <p:spPr>
          <a:xfrm>
            <a:off x="3673331" y="4904848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Terminator 35"/>
          <p:cNvSpPr/>
          <p:nvPr/>
        </p:nvSpPr>
        <p:spPr>
          <a:xfrm>
            <a:off x="3641035" y="5647033"/>
            <a:ext cx="914400" cy="301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Terminator 36"/>
          <p:cNvSpPr/>
          <p:nvPr/>
        </p:nvSpPr>
        <p:spPr>
          <a:xfrm>
            <a:off x="9180988" y="3464485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Terminator 37"/>
          <p:cNvSpPr/>
          <p:nvPr/>
        </p:nvSpPr>
        <p:spPr>
          <a:xfrm>
            <a:off x="9161052" y="411767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Terminator 38"/>
          <p:cNvSpPr/>
          <p:nvPr/>
        </p:nvSpPr>
        <p:spPr>
          <a:xfrm>
            <a:off x="9143480" y="4820542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Terminator 40"/>
          <p:cNvSpPr/>
          <p:nvPr/>
        </p:nvSpPr>
        <p:spPr>
          <a:xfrm>
            <a:off x="9156079" y="5554199"/>
            <a:ext cx="914400" cy="30175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lowchart: Decision 44"/>
          <p:cNvSpPr/>
          <p:nvPr/>
        </p:nvSpPr>
        <p:spPr>
          <a:xfrm>
            <a:off x="6272792" y="3271106"/>
            <a:ext cx="186953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READING</a:t>
            </a:r>
          </a:p>
        </p:txBody>
      </p:sp>
      <p:sp>
        <p:nvSpPr>
          <p:cNvPr id="46" name="Flowchart: Decision 45"/>
          <p:cNvSpPr/>
          <p:nvPr/>
        </p:nvSpPr>
        <p:spPr>
          <a:xfrm>
            <a:off x="6229793" y="4021954"/>
            <a:ext cx="1863472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WRITING</a:t>
            </a:r>
          </a:p>
        </p:txBody>
      </p:sp>
      <p:sp>
        <p:nvSpPr>
          <p:cNvPr id="47" name="Flowchart: Decision 46"/>
          <p:cNvSpPr/>
          <p:nvPr/>
        </p:nvSpPr>
        <p:spPr>
          <a:xfrm>
            <a:off x="6260123" y="4685521"/>
            <a:ext cx="1932434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MATHS</a:t>
            </a:r>
          </a:p>
        </p:txBody>
      </p:sp>
      <p:sp>
        <p:nvSpPr>
          <p:cNvPr id="48" name="Flowchart: Decision 47"/>
          <p:cNvSpPr/>
          <p:nvPr/>
        </p:nvSpPr>
        <p:spPr>
          <a:xfrm>
            <a:off x="6374992" y="5398751"/>
            <a:ext cx="1731325" cy="612648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>
                <a:solidFill>
                  <a:schemeClr val="tx1"/>
                </a:solidFill>
              </a:rPr>
              <a:t>SPaG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7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354</Words>
  <Application>Microsoft Office PowerPoint</Application>
  <PresentationFormat>Widescreen</PresentationFormat>
  <Paragraphs>112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 Teacher</dc:creator>
  <cp:lastModifiedBy>Emma Rainer</cp:lastModifiedBy>
  <cp:revision>46</cp:revision>
  <cp:lastPrinted>2018-09-20T07:02:58Z</cp:lastPrinted>
  <dcterms:created xsi:type="dcterms:W3CDTF">2017-01-24T10:04:43Z</dcterms:created>
  <dcterms:modified xsi:type="dcterms:W3CDTF">2019-08-09T14:56:14Z</dcterms:modified>
</cp:coreProperties>
</file>