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8" r:id="rId2"/>
    <p:sldId id="264" r:id="rId3"/>
    <p:sldId id="270" r:id="rId4"/>
    <p:sldId id="271" r:id="rId5"/>
    <p:sldId id="284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69" r:id="rId1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Twinkl" pitchFamily="2" charset="0"/>
      <p:regular r:id="rId25"/>
      <p:bold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4793"/>
    <a:srgbClr val="F375AD"/>
    <a:srgbClr val="CB4793"/>
    <a:srgbClr val="18A0DB"/>
    <a:srgbClr val="DE1E5A"/>
    <a:srgbClr val="BC0105"/>
    <a:srgbClr val="4DB1E3"/>
    <a:srgbClr val="80C1EB"/>
    <a:srgbClr val="ACDDF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0" autoAdjust="0"/>
    <p:restoredTop sz="94660"/>
  </p:normalViewPr>
  <p:slideViewPr>
    <p:cSldViewPr snapToGrid="0" showGuides="1">
      <p:cViewPr>
        <p:scale>
          <a:sx n="78" d="100"/>
          <a:sy n="78" d="100"/>
        </p:scale>
        <p:origin x="2328" y="900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3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/i-spy-and-read-phase-5-phonics-activity-t-e-2549934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/i-spy-and-read-phase-5-phonics-activity-t-e-2549934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/i-spy-and-read-phase-5-phonics-activity-t-e-2549934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twinkl.co.uk/resource/i-spy-and-read-phase-5-phonics-activity-t-e-2549934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/i-spy-and-read-phase-5-phonics-activity-t-e-2549934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/i-spy-and-read-phase-5-phonics-activity-t-e-2549934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/i-spy-and-read-phase-5-phonics-activity-t-e-2549934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/i-spy-and-read-phase-5-phonics-activity-t-e-2549934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/i-spy-and-read-phase-5-phonics-activity-t-e-2549934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/i-spy-and-read-phase-5-phonics-activity-t-e-2549934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/i-spy-and-read-phase-5-phonics-activity-t-e-2549934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/i-spy-and-read-phase-5-phonics-activity-t-e-2549934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twinkl.co.uk/resource/i-spy-and-read-phase-5-phonics-activity-t-e-2549934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/i-spy-and-read-phase-5-phonics-activity-t-e-2549934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/i-spy-and-read-phase-5-phonics-activity-t-e-2549934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twinkl.co.uk/resource/i-spy-and-read-phase-5-phonics-activity-t-e-254993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/i-spy-and-read-phase-5-phonics-activity-t-e-2549934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id="{B6801718-AAAC-4D46-8C7A-C88BC9BF3F1C}"/>
              </a:ext>
            </a:extLst>
          </p:cNvPr>
          <p:cNvSpPr/>
          <p:nvPr/>
        </p:nvSpPr>
        <p:spPr>
          <a:xfrm>
            <a:off x="4026716" y="5503178"/>
            <a:ext cx="1090568" cy="6711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hlinkClick r:id="rId2"/>
            <a:extLst>
              <a:ext uri="{FF2B5EF4-FFF2-40B4-BE49-F238E27FC236}">
                <a16:creationId xmlns:a16="http://schemas.microsoft.com/office/drawing/2014/main" id="{A6A49957-9EC4-4000-B2F3-E73E9EC1F758}"/>
              </a:ext>
            </a:extLst>
          </p:cNvPr>
          <p:cNvSpPr/>
          <p:nvPr/>
        </p:nvSpPr>
        <p:spPr>
          <a:xfrm>
            <a:off x="8430936" y="6186881"/>
            <a:ext cx="713064" cy="6711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ue Button">
            <a:extLst>
              <a:ext uri="{FF2B5EF4-FFF2-40B4-BE49-F238E27FC236}">
                <a16:creationId xmlns:a16="http://schemas.microsoft.com/office/drawing/2014/main" id="{3411197B-29AF-4758-B311-33B9A3DF8E09}"/>
              </a:ext>
            </a:extLst>
          </p:cNvPr>
          <p:cNvSpPr/>
          <p:nvPr/>
        </p:nvSpPr>
        <p:spPr>
          <a:xfrm>
            <a:off x="4880184" y="2776039"/>
            <a:ext cx="986590" cy="601579"/>
          </a:xfrm>
          <a:prstGeom prst="roundRect">
            <a:avLst/>
          </a:prstGeom>
          <a:solidFill>
            <a:srgbClr val="F375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Clue</a:t>
            </a:r>
            <a:endParaRPr lang="en-GB" sz="2000" b="1" dirty="0"/>
          </a:p>
        </p:txBody>
      </p:sp>
      <p:sp>
        <p:nvSpPr>
          <p:cNvPr id="7" name="Line 2">
            <a:extLst>
              <a:ext uri="{FF2B5EF4-FFF2-40B4-BE49-F238E27FC236}">
                <a16:creationId xmlns:a16="http://schemas.microsoft.com/office/drawing/2014/main" id="{40DBE2AD-A0FD-42A1-9568-D00F98773410}"/>
              </a:ext>
            </a:extLst>
          </p:cNvPr>
          <p:cNvSpPr/>
          <p:nvPr/>
        </p:nvSpPr>
        <p:spPr>
          <a:xfrm>
            <a:off x="755650" y="4461273"/>
            <a:ext cx="76327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2000" dirty="0">
                <a:latin typeface="Twinkl" pitchFamily="2" charset="0"/>
              </a:rPr>
              <a:t>Write the word on your answer sheet.</a:t>
            </a:r>
            <a:endParaRPr lang="en-GB" sz="2000" dirty="0"/>
          </a:p>
        </p:txBody>
      </p:sp>
      <p:sp>
        <p:nvSpPr>
          <p:cNvPr id="8" name="Answer Button">
            <a:extLst>
              <a:ext uri="{FF2B5EF4-FFF2-40B4-BE49-F238E27FC236}">
                <a16:creationId xmlns:a16="http://schemas.microsoft.com/office/drawing/2014/main" id="{ABB9E6DB-9FD8-44A7-BBE1-E1B37266655C}"/>
              </a:ext>
            </a:extLst>
          </p:cNvPr>
          <p:cNvSpPr/>
          <p:nvPr/>
        </p:nvSpPr>
        <p:spPr>
          <a:xfrm>
            <a:off x="3922295" y="4976546"/>
            <a:ext cx="1299411" cy="601579"/>
          </a:xfrm>
          <a:prstGeom prst="roundRect">
            <a:avLst/>
          </a:prstGeom>
          <a:solidFill>
            <a:srgbClr val="F375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Answer</a:t>
            </a:r>
            <a:endParaRPr lang="en-GB" sz="2000" b="1" dirty="0"/>
          </a:p>
        </p:txBody>
      </p:sp>
      <p:sp>
        <p:nvSpPr>
          <p:cNvPr id="12" name="Next Slide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4255E4F-70EE-49B5-BB76-C75DCEA2D4C2}"/>
              </a:ext>
            </a:extLst>
          </p:cNvPr>
          <p:cNvSpPr/>
          <p:nvPr/>
        </p:nvSpPr>
        <p:spPr>
          <a:xfrm>
            <a:off x="7543798" y="5638280"/>
            <a:ext cx="986590" cy="601579"/>
          </a:xfrm>
          <a:prstGeom prst="roundRect">
            <a:avLst/>
          </a:prstGeom>
          <a:solidFill>
            <a:srgbClr val="F375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Next</a:t>
            </a:r>
            <a:endParaRPr lang="en-GB" sz="2000" b="1" dirty="0"/>
          </a:p>
        </p:txBody>
      </p:sp>
      <p:sp>
        <p:nvSpPr>
          <p:cNvPr id="13" name="Next 1">
            <a:extLst>
              <a:ext uri="{FF2B5EF4-FFF2-40B4-BE49-F238E27FC236}">
                <a16:creationId xmlns:a16="http://schemas.microsoft.com/office/drawing/2014/main" id="{B4B986F6-8E45-453C-8412-0DCFBFC9195F}"/>
              </a:ext>
            </a:extLst>
          </p:cNvPr>
          <p:cNvSpPr/>
          <p:nvPr/>
        </p:nvSpPr>
        <p:spPr>
          <a:xfrm>
            <a:off x="4078705" y="1732937"/>
            <a:ext cx="986590" cy="601579"/>
          </a:xfrm>
          <a:prstGeom prst="roundRect">
            <a:avLst/>
          </a:prstGeom>
          <a:solidFill>
            <a:srgbClr val="F375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Next</a:t>
            </a:r>
            <a:endParaRPr lang="en-GB" sz="2000" b="1" dirty="0"/>
          </a:p>
        </p:txBody>
      </p:sp>
      <p:sp>
        <p:nvSpPr>
          <p:cNvPr id="14" name="Next 2">
            <a:extLst>
              <a:ext uri="{FF2B5EF4-FFF2-40B4-BE49-F238E27FC236}">
                <a16:creationId xmlns:a16="http://schemas.microsoft.com/office/drawing/2014/main" id="{D98AC6E1-F6FD-4B69-9924-961E0E6A25FE}"/>
              </a:ext>
            </a:extLst>
          </p:cNvPr>
          <p:cNvSpPr/>
          <p:nvPr/>
        </p:nvSpPr>
        <p:spPr>
          <a:xfrm>
            <a:off x="5969042" y="2776039"/>
            <a:ext cx="986590" cy="601579"/>
          </a:xfrm>
          <a:prstGeom prst="roundRect">
            <a:avLst/>
          </a:prstGeom>
          <a:solidFill>
            <a:srgbClr val="F375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Next</a:t>
            </a:r>
            <a:endParaRPr lang="en-GB" sz="2000" b="1" dirty="0"/>
          </a:p>
        </p:txBody>
      </p:sp>
      <p:pic>
        <p:nvPicPr>
          <p:cNvPr id="16" name="Image">
            <a:extLst>
              <a:ext uri="{FF2B5EF4-FFF2-40B4-BE49-F238E27FC236}">
                <a16:creationId xmlns:a16="http://schemas.microsoft.com/office/drawing/2014/main" id="{EF2AD3F3-7FF9-4D8E-8680-481BF26AA1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78701" y="1915867"/>
            <a:ext cx="678415" cy="2208458"/>
          </a:xfrm>
          <a:prstGeom prst="rect">
            <a:avLst/>
          </a:prstGeom>
        </p:spPr>
      </p:pic>
      <p:sp>
        <p:nvSpPr>
          <p:cNvPr id="22" name="Next 3 ALT">
            <a:extLst>
              <a:ext uri="{FF2B5EF4-FFF2-40B4-BE49-F238E27FC236}">
                <a16:creationId xmlns:a16="http://schemas.microsoft.com/office/drawing/2014/main" id="{E240A2A9-5197-481C-BBD0-BF09027AD9DD}"/>
              </a:ext>
            </a:extLst>
          </p:cNvPr>
          <p:cNvSpPr/>
          <p:nvPr/>
        </p:nvSpPr>
        <p:spPr>
          <a:xfrm>
            <a:off x="4078705" y="3655150"/>
            <a:ext cx="986590" cy="601579"/>
          </a:xfrm>
          <a:prstGeom prst="roundRect">
            <a:avLst/>
          </a:prstGeom>
          <a:solidFill>
            <a:srgbClr val="F375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Next</a:t>
            </a:r>
            <a:endParaRPr lang="en-GB" sz="2000" b="1" dirty="0"/>
          </a:p>
        </p:txBody>
      </p:sp>
      <p:sp>
        <p:nvSpPr>
          <p:cNvPr id="23" name="Line 2 ALT">
            <a:extLst>
              <a:ext uri="{FF2B5EF4-FFF2-40B4-BE49-F238E27FC236}">
                <a16:creationId xmlns:a16="http://schemas.microsoft.com/office/drawing/2014/main" id="{ACEADC98-D1F4-48FF-A858-79356ECCD1D7}"/>
              </a:ext>
            </a:extLst>
          </p:cNvPr>
          <p:cNvSpPr/>
          <p:nvPr/>
        </p:nvSpPr>
        <p:spPr>
          <a:xfrm>
            <a:off x="755650" y="4461272"/>
            <a:ext cx="76327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2000" dirty="0">
                <a:latin typeface="Twinkl" pitchFamily="2" charset="0"/>
              </a:rPr>
              <a:t>Write the word on your answer sheet.</a:t>
            </a:r>
            <a:endParaRPr lang="en-GB" sz="2000" dirty="0"/>
          </a:p>
        </p:txBody>
      </p:sp>
      <p:sp>
        <p:nvSpPr>
          <p:cNvPr id="24" name="Answer Button ALT">
            <a:extLst>
              <a:ext uri="{FF2B5EF4-FFF2-40B4-BE49-F238E27FC236}">
                <a16:creationId xmlns:a16="http://schemas.microsoft.com/office/drawing/2014/main" id="{90365E16-3E5F-44C3-B194-1AC3E88BBD24}"/>
              </a:ext>
            </a:extLst>
          </p:cNvPr>
          <p:cNvSpPr/>
          <p:nvPr/>
        </p:nvSpPr>
        <p:spPr>
          <a:xfrm>
            <a:off x="3922293" y="4976546"/>
            <a:ext cx="1299411" cy="601579"/>
          </a:xfrm>
          <a:prstGeom prst="roundRect">
            <a:avLst/>
          </a:prstGeom>
          <a:solidFill>
            <a:srgbClr val="F375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Answer</a:t>
            </a:r>
            <a:endParaRPr lang="en-GB" sz="2000" b="1" dirty="0"/>
          </a:p>
        </p:txBody>
      </p:sp>
      <p:grpSp>
        <p:nvGrpSpPr>
          <p:cNvPr id="4" name="WORD">
            <a:extLst>
              <a:ext uri="{FF2B5EF4-FFF2-40B4-BE49-F238E27FC236}">
                <a16:creationId xmlns:a16="http://schemas.microsoft.com/office/drawing/2014/main" id="{AC89161E-DDD4-4136-BBF2-7206DFCC3471}"/>
              </a:ext>
            </a:extLst>
          </p:cNvPr>
          <p:cNvGrpSpPr/>
          <p:nvPr/>
        </p:nvGrpSpPr>
        <p:grpSpPr>
          <a:xfrm>
            <a:off x="2655661" y="3100891"/>
            <a:ext cx="1782986" cy="307777"/>
            <a:chOff x="1789988" y="3244836"/>
            <a:chExt cx="1782986" cy="307777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4A17C8E-D252-4FF9-85A8-80512EBBB23C}"/>
                </a:ext>
              </a:extLst>
            </p:cNvPr>
            <p:cNvSpPr/>
            <p:nvPr/>
          </p:nvSpPr>
          <p:spPr>
            <a:xfrm>
              <a:off x="1789988" y="3244837"/>
              <a:ext cx="276726" cy="27672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E7FFEBD-7D31-4D0C-B9A1-CA7B069F0564}"/>
                </a:ext>
              </a:extLst>
            </p:cNvPr>
            <p:cNvSpPr/>
            <p:nvPr/>
          </p:nvSpPr>
          <p:spPr>
            <a:xfrm>
              <a:off x="2198659" y="3244836"/>
              <a:ext cx="1374315" cy="30777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" name="ANSWER">
            <a:extLst>
              <a:ext uri="{FF2B5EF4-FFF2-40B4-BE49-F238E27FC236}">
                <a16:creationId xmlns:a16="http://schemas.microsoft.com/office/drawing/2014/main" id="{53B5DDF4-2773-4A93-B7FC-9AF082EE73CB}"/>
              </a:ext>
            </a:extLst>
          </p:cNvPr>
          <p:cNvGrpSpPr/>
          <p:nvPr/>
        </p:nvGrpSpPr>
        <p:grpSpPr>
          <a:xfrm>
            <a:off x="2655431" y="1904089"/>
            <a:ext cx="1782987" cy="1510776"/>
            <a:chOff x="2319840" y="1905980"/>
            <a:chExt cx="1782987" cy="1510776"/>
          </a:xfrm>
        </p:grpSpPr>
        <p:sp>
          <p:nvSpPr>
            <p:cNvPr id="37" name="Answer ALSO">
              <a:extLst>
                <a:ext uri="{FF2B5EF4-FFF2-40B4-BE49-F238E27FC236}">
                  <a16:creationId xmlns:a16="http://schemas.microsoft.com/office/drawing/2014/main" id="{8FB69534-4854-448F-8A23-64F0155079A1}"/>
                </a:ext>
              </a:extLst>
            </p:cNvPr>
            <p:cNvSpPr/>
            <p:nvPr/>
          </p:nvSpPr>
          <p:spPr>
            <a:xfrm>
              <a:off x="2319840" y="1905980"/>
              <a:ext cx="1782987" cy="110799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7200" spc="1000" dirty="0">
                  <a:solidFill>
                    <a:srgbClr val="CA4793"/>
                  </a:solidFill>
                  <a:latin typeface="Twinkl" pitchFamily="2" charset="0"/>
                </a:rPr>
                <a:t>tie</a:t>
              </a:r>
              <a:endParaRPr lang="en-GB" sz="7200" spc="1000" dirty="0">
                <a:solidFill>
                  <a:srgbClr val="CA4793"/>
                </a:solidFill>
              </a:endParaRPr>
            </a:p>
          </p:txBody>
        </p:sp>
        <p:grpSp>
          <p:nvGrpSpPr>
            <p:cNvPr id="38" name="answer">
              <a:extLst>
                <a:ext uri="{FF2B5EF4-FFF2-40B4-BE49-F238E27FC236}">
                  <a16:creationId xmlns:a16="http://schemas.microsoft.com/office/drawing/2014/main" id="{88A73562-5585-435B-A112-2DC30A28DBE0}"/>
                </a:ext>
              </a:extLst>
            </p:cNvPr>
            <p:cNvGrpSpPr/>
            <p:nvPr/>
          </p:nvGrpSpPr>
          <p:grpSpPr>
            <a:xfrm>
              <a:off x="2319841" y="3108979"/>
              <a:ext cx="1782986" cy="307777"/>
              <a:chOff x="1789988" y="3244836"/>
              <a:chExt cx="1782986" cy="307777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B9F6A86E-FE37-4FE9-A28C-3656B9A2B339}"/>
                  </a:ext>
                </a:extLst>
              </p:cNvPr>
              <p:cNvSpPr/>
              <p:nvPr/>
            </p:nvSpPr>
            <p:spPr>
              <a:xfrm>
                <a:off x="1789988" y="3244837"/>
                <a:ext cx="276726" cy="27672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6AC177BF-F2B4-4197-9376-B2CBD27107B4}"/>
                  </a:ext>
                </a:extLst>
              </p:cNvPr>
              <p:cNvSpPr/>
              <p:nvPr/>
            </p:nvSpPr>
            <p:spPr>
              <a:xfrm>
                <a:off x="2198659" y="3244836"/>
                <a:ext cx="1374315" cy="3077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7" name="QUESTION">
            <a:extLst>
              <a:ext uri="{FF2B5EF4-FFF2-40B4-BE49-F238E27FC236}">
                <a16:creationId xmlns:a16="http://schemas.microsoft.com/office/drawing/2014/main" id="{0B7E5AC6-3268-4219-972C-5D5040412DCB}"/>
              </a:ext>
            </a:extLst>
          </p:cNvPr>
          <p:cNvGrpSpPr/>
          <p:nvPr/>
        </p:nvGrpSpPr>
        <p:grpSpPr>
          <a:xfrm>
            <a:off x="1045243" y="791779"/>
            <a:ext cx="7053514" cy="854242"/>
            <a:chOff x="1203160" y="1215189"/>
            <a:chExt cx="7053514" cy="854242"/>
          </a:xfrm>
        </p:grpSpPr>
        <p:sp>
          <p:nvSpPr>
            <p:cNvPr id="30" name="WORDS">
              <a:extLst>
                <a:ext uri="{FF2B5EF4-FFF2-40B4-BE49-F238E27FC236}">
                  <a16:creationId xmlns:a16="http://schemas.microsoft.com/office/drawing/2014/main" id="{8C8D0CDF-B9D2-4E30-9383-65DF984B9ECD}"/>
                </a:ext>
              </a:extLst>
            </p:cNvPr>
            <p:cNvSpPr/>
            <p:nvPr/>
          </p:nvSpPr>
          <p:spPr>
            <a:xfrm>
              <a:off x="1630282" y="1273090"/>
              <a:ext cx="6626392" cy="738439"/>
            </a:xfrm>
            <a:prstGeom prst="roundRect">
              <a:avLst>
                <a:gd name="adj" fmla="val 34723"/>
              </a:avLst>
            </a:prstGeom>
            <a:solidFill>
              <a:schemeClr val="bg1"/>
            </a:solidFill>
            <a:ln w="38100">
              <a:solidFill>
                <a:srgbClr val="F375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en-GB" sz="2000" dirty="0">
                  <a:solidFill>
                    <a:schemeClr val="tx1"/>
                  </a:solidFill>
                  <a:latin typeface="Twinkl" pitchFamily="2" charset="0"/>
                </a:rPr>
                <a:t>This word is something smart that you might wear around your neck.</a:t>
              </a:r>
              <a:endParaRPr lang="en-GB" sz="2000" dirty="0">
                <a:solidFill>
                  <a:schemeClr val="tx1"/>
                </a:solidFill>
              </a:endParaRPr>
            </a:p>
          </p:txBody>
        </p:sp>
        <p:sp>
          <p:nvSpPr>
            <p:cNvPr id="31" name="NUMBER">
              <a:extLst>
                <a:ext uri="{FF2B5EF4-FFF2-40B4-BE49-F238E27FC236}">
                  <a16:creationId xmlns:a16="http://schemas.microsoft.com/office/drawing/2014/main" id="{93F9604A-032A-4861-AF34-72C7259D92AE}"/>
                </a:ext>
              </a:extLst>
            </p:cNvPr>
            <p:cNvSpPr/>
            <p:nvPr/>
          </p:nvSpPr>
          <p:spPr>
            <a:xfrm>
              <a:off x="1203160" y="1215189"/>
              <a:ext cx="854242" cy="854242"/>
            </a:xfrm>
            <a:prstGeom prst="ellipse">
              <a:avLst/>
            </a:prstGeom>
            <a:solidFill>
              <a:srgbClr val="F375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b="1" dirty="0"/>
                <a:t>9</a:t>
              </a:r>
            </a:p>
          </p:txBody>
        </p:sp>
      </p:grpSp>
      <p:sp>
        <p:nvSpPr>
          <p:cNvPr id="26" name="Rectangle 25">
            <a:hlinkClick r:id="rId3"/>
            <a:extLst>
              <a:ext uri="{FF2B5EF4-FFF2-40B4-BE49-F238E27FC236}">
                <a16:creationId xmlns:a16="http://schemas.microsoft.com/office/drawing/2014/main" id="{4F417307-F861-4505-B58F-4E6E62AFFBCA}"/>
              </a:ext>
            </a:extLst>
          </p:cNvPr>
          <p:cNvSpPr/>
          <p:nvPr/>
        </p:nvSpPr>
        <p:spPr>
          <a:xfrm>
            <a:off x="8430936" y="6576969"/>
            <a:ext cx="713064" cy="2810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5232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10" presetClass="entr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7" grpId="0"/>
      <p:bldP spid="7" grpId="1"/>
      <p:bldP spid="8" grpId="0" animBg="1"/>
      <p:bldP spid="8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4" grpId="2" animBg="1"/>
      <p:bldP spid="22" grpId="0" animBg="1"/>
      <p:bldP spid="22" grpId="1" animBg="1"/>
      <p:bldP spid="23" grpId="0"/>
      <p:bldP spid="23" grpId="1"/>
      <p:bldP spid="24" grpId="0" animBg="1"/>
      <p:bldP spid="2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">
            <a:extLst>
              <a:ext uri="{FF2B5EF4-FFF2-40B4-BE49-F238E27FC236}">
                <a16:creationId xmlns:a16="http://schemas.microsoft.com/office/drawing/2014/main" id="{332D586D-2E1E-47A6-A5FB-311EB4B4A94D}"/>
              </a:ext>
            </a:extLst>
          </p:cNvPr>
          <p:cNvSpPr/>
          <p:nvPr/>
        </p:nvSpPr>
        <p:spPr>
          <a:xfrm>
            <a:off x="1958306" y="2390050"/>
            <a:ext cx="6367045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7200" b="1" dirty="0">
                <a:latin typeface="Twinkl" pitchFamily="2" charset="0"/>
              </a:rPr>
              <a:t>cl</a:t>
            </a:r>
            <a:r>
              <a:rPr lang="en-GB" sz="7200" b="1" u="sng" dirty="0">
                <a:latin typeface="Twinkl" pitchFamily="2" charset="0"/>
              </a:rPr>
              <a:t>			</a:t>
            </a:r>
            <a:r>
              <a:rPr lang="en-GB" sz="7200" b="1" dirty="0">
                <a:latin typeface="Twinkl" pitchFamily="2" charset="0"/>
              </a:rPr>
              <a:t>s</a:t>
            </a:r>
            <a:endParaRPr lang="en-GB" sz="7200" b="1" dirty="0"/>
          </a:p>
        </p:txBody>
      </p:sp>
      <p:sp>
        <p:nvSpPr>
          <p:cNvPr id="2" name="Clue Button">
            <a:extLst>
              <a:ext uri="{FF2B5EF4-FFF2-40B4-BE49-F238E27FC236}">
                <a16:creationId xmlns:a16="http://schemas.microsoft.com/office/drawing/2014/main" id="{3411197B-29AF-4758-B311-33B9A3DF8E09}"/>
              </a:ext>
            </a:extLst>
          </p:cNvPr>
          <p:cNvSpPr/>
          <p:nvPr/>
        </p:nvSpPr>
        <p:spPr>
          <a:xfrm>
            <a:off x="5577806" y="2643258"/>
            <a:ext cx="986590" cy="601579"/>
          </a:xfrm>
          <a:prstGeom prst="roundRect">
            <a:avLst/>
          </a:prstGeom>
          <a:solidFill>
            <a:srgbClr val="F375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Clue</a:t>
            </a:r>
            <a:endParaRPr lang="en-GB" sz="2000" b="1" dirty="0"/>
          </a:p>
        </p:txBody>
      </p:sp>
      <p:sp>
        <p:nvSpPr>
          <p:cNvPr id="7" name="Line 2">
            <a:extLst>
              <a:ext uri="{FF2B5EF4-FFF2-40B4-BE49-F238E27FC236}">
                <a16:creationId xmlns:a16="http://schemas.microsoft.com/office/drawing/2014/main" id="{40DBE2AD-A0FD-42A1-9568-D00F98773410}"/>
              </a:ext>
            </a:extLst>
          </p:cNvPr>
          <p:cNvSpPr/>
          <p:nvPr/>
        </p:nvSpPr>
        <p:spPr>
          <a:xfrm>
            <a:off x="755650" y="4461273"/>
            <a:ext cx="76327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2000" dirty="0">
                <a:latin typeface="Twinkl" pitchFamily="2" charset="0"/>
              </a:rPr>
              <a:t>Fill in the missing sound on your answer sheet.</a:t>
            </a:r>
            <a:endParaRPr lang="en-GB" sz="2000" dirty="0"/>
          </a:p>
        </p:txBody>
      </p:sp>
      <p:sp>
        <p:nvSpPr>
          <p:cNvPr id="8" name="Answer Button">
            <a:extLst>
              <a:ext uri="{FF2B5EF4-FFF2-40B4-BE49-F238E27FC236}">
                <a16:creationId xmlns:a16="http://schemas.microsoft.com/office/drawing/2014/main" id="{ABB9E6DB-9FD8-44A7-BBE1-E1B37266655C}"/>
              </a:ext>
            </a:extLst>
          </p:cNvPr>
          <p:cNvSpPr/>
          <p:nvPr/>
        </p:nvSpPr>
        <p:spPr>
          <a:xfrm>
            <a:off x="3922295" y="4976546"/>
            <a:ext cx="1299411" cy="601579"/>
          </a:xfrm>
          <a:prstGeom prst="roundRect">
            <a:avLst/>
          </a:prstGeom>
          <a:solidFill>
            <a:srgbClr val="F375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Answer</a:t>
            </a:r>
            <a:endParaRPr lang="en-GB" sz="2000" b="1" dirty="0"/>
          </a:p>
        </p:txBody>
      </p:sp>
      <p:sp>
        <p:nvSpPr>
          <p:cNvPr id="12" name="Next Slide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4255E4F-70EE-49B5-BB76-C75DCEA2D4C2}"/>
              </a:ext>
            </a:extLst>
          </p:cNvPr>
          <p:cNvSpPr/>
          <p:nvPr/>
        </p:nvSpPr>
        <p:spPr>
          <a:xfrm>
            <a:off x="7543798" y="5638280"/>
            <a:ext cx="986590" cy="601579"/>
          </a:xfrm>
          <a:prstGeom prst="roundRect">
            <a:avLst/>
          </a:prstGeom>
          <a:solidFill>
            <a:srgbClr val="F375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Next</a:t>
            </a:r>
            <a:endParaRPr lang="en-GB" sz="2000" b="1" dirty="0"/>
          </a:p>
        </p:txBody>
      </p:sp>
      <p:sp>
        <p:nvSpPr>
          <p:cNvPr id="13" name="Next 1">
            <a:extLst>
              <a:ext uri="{FF2B5EF4-FFF2-40B4-BE49-F238E27FC236}">
                <a16:creationId xmlns:a16="http://schemas.microsoft.com/office/drawing/2014/main" id="{B4B986F6-8E45-453C-8412-0DCFBFC9195F}"/>
              </a:ext>
            </a:extLst>
          </p:cNvPr>
          <p:cNvSpPr/>
          <p:nvPr/>
        </p:nvSpPr>
        <p:spPr>
          <a:xfrm>
            <a:off x="4078705" y="1732937"/>
            <a:ext cx="986590" cy="601579"/>
          </a:xfrm>
          <a:prstGeom prst="roundRect">
            <a:avLst/>
          </a:prstGeom>
          <a:solidFill>
            <a:srgbClr val="F375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Next</a:t>
            </a:r>
            <a:endParaRPr lang="en-GB" sz="2000" b="1" dirty="0"/>
          </a:p>
        </p:txBody>
      </p:sp>
      <p:sp>
        <p:nvSpPr>
          <p:cNvPr id="14" name="Next 2">
            <a:extLst>
              <a:ext uri="{FF2B5EF4-FFF2-40B4-BE49-F238E27FC236}">
                <a16:creationId xmlns:a16="http://schemas.microsoft.com/office/drawing/2014/main" id="{D98AC6E1-F6FD-4B69-9924-961E0E6A25FE}"/>
              </a:ext>
            </a:extLst>
          </p:cNvPr>
          <p:cNvSpPr/>
          <p:nvPr/>
        </p:nvSpPr>
        <p:spPr>
          <a:xfrm>
            <a:off x="6666664" y="2643258"/>
            <a:ext cx="986590" cy="601579"/>
          </a:xfrm>
          <a:prstGeom prst="roundRect">
            <a:avLst/>
          </a:prstGeom>
          <a:solidFill>
            <a:srgbClr val="F375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Next</a:t>
            </a:r>
            <a:endParaRPr lang="en-GB" sz="2000" b="1" dirty="0"/>
          </a:p>
        </p:txBody>
      </p:sp>
      <p:sp>
        <p:nvSpPr>
          <p:cNvPr id="15" name="Answer">
            <a:extLst>
              <a:ext uri="{FF2B5EF4-FFF2-40B4-BE49-F238E27FC236}">
                <a16:creationId xmlns:a16="http://schemas.microsoft.com/office/drawing/2014/main" id="{F879290B-2772-45E9-84AE-B1461103E58F}"/>
              </a:ext>
            </a:extLst>
          </p:cNvPr>
          <p:cNvSpPr/>
          <p:nvPr/>
        </p:nvSpPr>
        <p:spPr>
          <a:xfrm>
            <a:off x="1958305" y="2390050"/>
            <a:ext cx="6367045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7200" dirty="0">
                <a:solidFill>
                  <a:srgbClr val="CA4793"/>
                </a:solidFill>
                <a:latin typeface="Twinkl" pitchFamily="2" charset="0"/>
              </a:rPr>
              <a:t>cl</a:t>
            </a:r>
            <a:r>
              <a:rPr lang="en-GB" sz="7200" b="1" u="sng" dirty="0">
                <a:solidFill>
                  <a:srgbClr val="CA4793"/>
                </a:solidFill>
                <a:latin typeface="Twinkl" pitchFamily="2" charset="0"/>
              </a:rPr>
              <a:t>aw</a:t>
            </a:r>
            <a:r>
              <a:rPr lang="en-GB" sz="7200" dirty="0">
                <a:solidFill>
                  <a:srgbClr val="CA4793"/>
                </a:solidFill>
                <a:latin typeface="Twinkl" pitchFamily="2" charset="0"/>
              </a:rPr>
              <a:t>s</a:t>
            </a:r>
            <a:endParaRPr lang="en-GB" sz="7200" dirty="0">
              <a:solidFill>
                <a:srgbClr val="CA4793"/>
              </a:solidFill>
            </a:endParaRPr>
          </a:p>
        </p:txBody>
      </p:sp>
      <p:pic>
        <p:nvPicPr>
          <p:cNvPr id="16" name="Image">
            <a:extLst>
              <a:ext uri="{FF2B5EF4-FFF2-40B4-BE49-F238E27FC236}">
                <a16:creationId xmlns:a16="http://schemas.microsoft.com/office/drawing/2014/main" id="{EF2AD3F3-7FF9-4D8E-8680-481BF26AA1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64657" y="1957366"/>
            <a:ext cx="2007885" cy="1701508"/>
          </a:xfrm>
          <a:prstGeom prst="rect">
            <a:avLst/>
          </a:prstGeom>
        </p:spPr>
      </p:pic>
      <p:sp>
        <p:nvSpPr>
          <p:cNvPr id="22" name="Next 3 ALT">
            <a:extLst>
              <a:ext uri="{FF2B5EF4-FFF2-40B4-BE49-F238E27FC236}">
                <a16:creationId xmlns:a16="http://schemas.microsoft.com/office/drawing/2014/main" id="{E240A2A9-5197-481C-BBD0-BF09027AD9DD}"/>
              </a:ext>
            </a:extLst>
          </p:cNvPr>
          <p:cNvSpPr/>
          <p:nvPr/>
        </p:nvSpPr>
        <p:spPr>
          <a:xfrm>
            <a:off x="4078705" y="3655150"/>
            <a:ext cx="986590" cy="601579"/>
          </a:xfrm>
          <a:prstGeom prst="roundRect">
            <a:avLst/>
          </a:prstGeom>
          <a:solidFill>
            <a:srgbClr val="F375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Next</a:t>
            </a:r>
            <a:endParaRPr lang="en-GB" sz="2000" b="1" dirty="0"/>
          </a:p>
        </p:txBody>
      </p:sp>
      <p:sp>
        <p:nvSpPr>
          <p:cNvPr id="23" name="Line 2 ALT">
            <a:extLst>
              <a:ext uri="{FF2B5EF4-FFF2-40B4-BE49-F238E27FC236}">
                <a16:creationId xmlns:a16="http://schemas.microsoft.com/office/drawing/2014/main" id="{ACEADC98-D1F4-48FF-A858-79356ECCD1D7}"/>
              </a:ext>
            </a:extLst>
          </p:cNvPr>
          <p:cNvSpPr/>
          <p:nvPr/>
        </p:nvSpPr>
        <p:spPr>
          <a:xfrm>
            <a:off x="755650" y="4461272"/>
            <a:ext cx="76327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2000" dirty="0">
                <a:latin typeface="Twinkl" pitchFamily="2" charset="0"/>
              </a:rPr>
              <a:t>Fill in the missing sound on your answer sheet.</a:t>
            </a:r>
            <a:endParaRPr lang="en-GB" sz="2000" dirty="0"/>
          </a:p>
        </p:txBody>
      </p:sp>
      <p:sp>
        <p:nvSpPr>
          <p:cNvPr id="24" name="Answer Button ALT">
            <a:extLst>
              <a:ext uri="{FF2B5EF4-FFF2-40B4-BE49-F238E27FC236}">
                <a16:creationId xmlns:a16="http://schemas.microsoft.com/office/drawing/2014/main" id="{90365E16-3E5F-44C3-B194-1AC3E88BBD24}"/>
              </a:ext>
            </a:extLst>
          </p:cNvPr>
          <p:cNvSpPr/>
          <p:nvPr/>
        </p:nvSpPr>
        <p:spPr>
          <a:xfrm>
            <a:off x="3922293" y="4976546"/>
            <a:ext cx="1299411" cy="601579"/>
          </a:xfrm>
          <a:prstGeom prst="roundRect">
            <a:avLst/>
          </a:prstGeom>
          <a:solidFill>
            <a:srgbClr val="F375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Answer</a:t>
            </a:r>
            <a:endParaRPr lang="en-GB" sz="2000" b="1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E3E200C-1958-415B-B237-3D25A51D0C17}"/>
              </a:ext>
            </a:extLst>
          </p:cNvPr>
          <p:cNvGrpSpPr/>
          <p:nvPr/>
        </p:nvGrpSpPr>
        <p:grpSpPr>
          <a:xfrm>
            <a:off x="1893470" y="863707"/>
            <a:ext cx="5357061" cy="854242"/>
            <a:chOff x="875297" y="3225964"/>
            <a:chExt cx="5357061" cy="854242"/>
          </a:xfrm>
        </p:grpSpPr>
        <p:grpSp>
          <p:nvGrpSpPr>
            <p:cNvPr id="21" name="QUESTION">
              <a:extLst>
                <a:ext uri="{FF2B5EF4-FFF2-40B4-BE49-F238E27FC236}">
                  <a16:creationId xmlns:a16="http://schemas.microsoft.com/office/drawing/2014/main" id="{421CD47F-FA56-42F8-BF8E-E18A5F91FC7E}"/>
                </a:ext>
              </a:extLst>
            </p:cNvPr>
            <p:cNvGrpSpPr/>
            <p:nvPr/>
          </p:nvGrpSpPr>
          <p:grpSpPr>
            <a:xfrm>
              <a:off x="875297" y="3225964"/>
              <a:ext cx="5357061" cy="854242"/>
              <a:chOff x="1203160" y="1215189"/>
              <a:chExt cx="5357061" cy="854242"/>
            </a:xfrm>
          </p:grpSpPr>
          <p:sp>
            <p:nvSpPr>
              <p:cNvPr id="26" name="WORDS">
                <a:extLst>
                  <a:ext uri="{FF2B5EF4-FFF2-40B4-BE49-F238E27FC236}">
                    <a16:creationId xmlns:a16="http://schemas.microsoft.com/office/drawing/2014/main" id="{EF89636F-B941-4D51-9542-B621A45A867F}"/>
                  </a:ext>
                </a:extLst>
              </p:cNvPr>
              <p:cNvSpPr/>
              <p:nvPr/>
            </p:nvSpPr>
            <p:spPr>
              <a:xfrm>
                <a:off x="1630281" y="1330992"/>
                <a:ext cx="4929940" cy="622636"/>
              </a:xfrm>
              <a:prstGeom prst="roundRect">
                <a:avLst>
                  <a:gd name="adj" fmla="val 34723"/>
                </a:avLst>
              </a:prstGeom>
              <a:solidFill>
                <a:schemeClr val="bg1"/>
              </a:solidFill>
              <a:ln w="38100">
                <a:solidFill>
                  <a:srgbClr val="F375A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1"/>
                <a:r>
                  <a:rPr lang="en-GB" sz="2000" dirty="0">
                    <a:solidFill>
                      <a:schemeClr val="tx1"/>
                    </a:solidFill>
                    <a:latin typeface="Twinkl" pitchFamily="2" charset="0"/>
                  </a:rPr>
                  <a:t>You would find these on a cat’s paw.</a:t>
                </a:r>
                <a:endParaRPr lang="en-GB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NUMBER">
                <a:extLst>
                  <a:ext uri="{FF2B5EF4-FFF2-40B4-BE49-F238E27FC236}">
                    <a16:creationId xmlns:a16="http://schemas.microsoft.com/office/drawing/2014/main" id="{9124279B-59C2-4784-8AE0-90D1FB2A07AB}"/>
                  </a:ext>
                </a:extLst>
              </p:cNvPr>
              <p:cNvSpPr/>
              <p:nvPr/>
            </p:nvSpPr>
            <p:spPr>
              <a:xfrm>
                <a:off x="1203160" y="1215189"/>
                <a:ext cx="854242" cy="854242"/>
              </a:xfrm>
              <a:prstGeom prst="ellipse">
                <a:avLst/>
              </a:prstGeom>
              <a:solidFill>
                <a:srgbClr val="F375A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3200" b="1" dirty="0"/>
              </a:p>
            </p:txBody>
          </p:sp>
        </p:grpSp>
        <p:sp>
          <p:nvSpPr>
            <p:cNvPr id="25" name="NUMBER">
              <a:extLst>
                <a:ext uri="{FF2B5EF4-FFF2-40B4-BE49-F238E27FC236}">
                  <a16:creationId xmlns:a16="http://schemas.microsoft.com/office/drawing/2014/main" id="{91048C77-C196-4D27-B673-F82ED34C9BA4}"/>
                </a:ext>
              </a:extLst>
            </p:cNvPr>
            <p:cNvSpPr/>
            <p:nvPr/>
          </p:nvSpPr>
          <p:spPr>
            <a:xfrm>
              <a:off x="972302" y="3364217"/>
              <a:ext cx="66023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3200" b="1" dirty="0">
                  <a:solidFill>
                    <a:schemeClr val="bg1"/>
                  </a:solidFill>
                </a:rPr>
                <a:t>10</a:t>
              </a:r>
            </a:p>
          </p:txBody>
        </p:sp>
      </p:grpSp>
      <p:sp>
        <p:nvSpPr>
          <p:cNvPr id="19" name="Rectangle 18">
            <a:hlinkClick r:id="rId3"/>
            <a:extLst>
              <a:ext uri="{FF2B5EF4-FFF2-40B4-BE49-F238E27FC236}">
                <a16:creationId xmlns:a16="http://schemas.microsoft.com/office/drawing/2014/main" id="{EEED2D08-4B13-43F9-995D-796436DF6CC0}"/>
              </a:ext>
            </a:extLst>
          </p:cNvPr>
          <p:cNvSpPr/>
          <p:nvPr/>
        </p:nvSpPr>
        <p:spPr>
          <a:xfrm>
            <a:off x="8430936" y="6576969"/>
            <a:ext cx="713064" cy="2810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958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10" presetClass="entr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2" grpId="0" animBg="1"/>
      <p:bldP spid="2" grpId="1" animBg="1"/>
      <p:bldP spid="2" grpId="2" animBg="1"/>
      <p:bldP spid="7" grpId="0"/>
      <p:bldP spid="7" grpId="1"/>
      <p:bldP spid="8" grpId="0" animBg="1"/>
      <p:bldP spid="8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4" grpId="2" animBg="1"/>
      <p:bldP spid="15" grpId="0"/>
      <p:bldP spid="15" grpId="1"/>
      <p:bldP spid="22" grpId="0" animBg="1"/>
      <p:bldP spid="22" grpId="1" animBg="1"/>
      <p:bldP spid="23" grpId="0"/>
      <p:bldP spid="23" grpId="1"/>
      <p:bldP spid="24" grpId="0" animBg="1"/>
      <p:bldP spid="2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2">
            <a:extLst>
              <a:ext uri="{FF2B5EF4-FFF2-40B4-BE49-F238E27FC236}">
                <a16:creationId xmlns:a16="http://schemas.microsoft.com/office/drawing/2014/main" id="{40DBE2AD-A0FD-42A1-9568-D00F98773410}"/>
              </a:ext>
            </a:extLst>
          </p:cNvPr>
          <p:cNvSpPr/>
          <p:nvPr/>
        </p:nvSpPr>
        <p:spPr>
          <a:xfrm>
            <a:off x="755650" y="4461273"/>
            <a:ext cx="76327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2000" dirty="0">
                <a:latin typeface="Twinkl" pitchFamily="2" charset="0"/>
              </a:rPr>
              <a:t>Count how many sounds you can hear in this word.</a:t>
            </a:r>
            <a:endParaRPr lang="en-GB" sz="2000" dirty="0"/>
          </a:p>
        </p:txBody>
      </p:sp>
      <p:sp>
        <p:nvSpPr>
          <p:cNvPr id="8" name="Answer Button">
            <a:extLst>
              <a:ext uri="{FF2B5EF4-FFF2-40B4-BE49-F238E27FC236}">
                <a16:creationId xmlns:a16="http://schemas.microsoft.com/office/drawing/2014/main" id="{ABB9E6DB-9FD8-44A7-BBE1-E1B37266655C}"/>
              </a:ext>
            </a:extLst>
          </p:cNvPr>
          <p:cNvSpPr/>
          <p:nvPr/>
        </p:nvSpPr>
        <p:spPr>
          <a:xfrm>
            <a:off x="3922295" y="4976546"/>
            <a:ext cx="1299411" cy="601579"/>
          </a:xfrm>
          <a:prstGeom prst="roundRect">
            <a:avLst/>
          </a:prstGeom>
          <a:solidFill>
            <a:srgbClr val="F375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Answer</a:t>
            </a:r>
            <a:endParaRPr lang="en-GB" sz="2000" b="1" dirty="0"/>
          </a:p>
        </p:txBody>
      </p:sp>
      <p:sp>
        <p:nvSpPr>
          <p:cNvPr id="12" name="Next Slide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4255E4F-70EE-49B5-BB76-C75DCEA2D4C2}"/>
              </a:ext>
            </a:extLst>
          </p:cNvPr>
          <p:cNvSpPr/>
          <p:nvPr/>
        </p:nvSpPr>
        <p:spPr>
          <a:xfrm>
            <a:off x="7543798" y="5638280"/>
            <a:ext cx="986590" cy="601579"/>
          </a:xfrm>
          <a:prstGeom prst="roundRect">
            <a:avLst/>
          </a:prstGeom>
          <a:solidFill>
            <a:srgbClr val="F375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Next</a:t>
            </a:r>
            <a:endParaRPr lang="en-GB" sz="2000" b="1" dirty="0"/>
          </a:p>
        </p:txBody>
      </p:sp>
      <p:sp>
        <p:nvSpPr>
          <p:cNvPr id="13" name="Next 1">
            <a:extLst>
              <a:ext uri="{FF2B5EF4-FFF2-40B4-BE49-F238E27FC236}">
                <a16:creationId xmlns:a16="http://schemas.microsoft.com/office/drawing/2014/main" id="{B4B986F6-8E45-453C-8412-0DCFBFC9195F}"/>
              </a:ext>
            </a:extLst>
          </p:cNvPr>
          <p:cNvSpPr/>
          <p:nvPr/>
        </p:nvSpPr>
        <p:spPr>
          <a:xfrm>
            <a:off x="4078705" y="1732937"/>
            <a:ext cx="986590" cy="601579"/>
          </a:xfrm>
          <a:prstGeom prst="roundRect">
            <a:avLst/>
          </a:prstGeom>
          <a:solidFill>
            <a:srgbClr val="F375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Next</a:t>
            </a:r>
            <a:endParaRPr lang="en-GB" sz="2000" b="1" dirty="0"/>
          </a:p>
        </p:txBody>
      </p:sp>
      <p:sp>
        <p:nvSpPr>
          <p:cNvPr id="2" name="Clue Button">
            <a:extLst>
              <a:ext uri="{FF2B5EF4-FFF2-40B4-BE49-F238E27FC236}">
                <a16:creationId xmlns:a16="http://schemas.microsoft.com/office/drawing/2014/main" id="{3411197B-29AF-4758-B311-33B9A3DF8E09}"/>
              </a:ext>
            </a:extLst>
          </p:cNvPr>
          <p:cNvSpPr/>
          <p:nvPr/>
        </p:nvSpPr>
        <p:spPr>
          <a:xfrm>
            <a:off x="3534276" y="3704459"/>
            <a:ext cx="986590" cy="601579"/>
          </a:xfrm>
          <a:prstGeom prst="roundRect">
            <a:avLst/>
          </a:prstGeom>
          <a:solidFill>
            <a:srgbClr val="F375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Clue</a:t>
            </a:r>
            <a:endParaRPr lang="en-GB" sz="2000" b="1" dirty="0"/>
          </a:p>
        </p:txBody>
      </p:sp>
      <p:sp>
        <p:nvSpPr>
          <p:cNvPr id="14" name="Next 2">
            <a:extLst>
              <a:ext uri="{FF2B5EF4-FFF2-40B4-BE49-F238E27FC236}">
                <a16:creationId xmlns:a16="http://schemas.microsoft.com/office/drawing/2014/main" id="{D98AC6E1-F6FD-4B69-9924-961E0E6A25FE}"/>
              </a:ext>
            </a:extLst>
          </p:cNvPr>
          <p:cNvSpPr/>
          <p:nvPr/>
        </p:nvSpPr>
        <p:spPr>
          <a:xfrm>
            <a:off x="4623134" y="3704459"/>
            <a:ext cx="986590" cy="601579"/>
          </a:xfrm>
          <a:prstGeom prst="roundRect">
            <a:avLst/>
          </a:prstGeom>
          <a:solidFill>
            <a:srgbClr val="F375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Next</a:t>
            </a:r>
            <a:endParaRPr lang="en-GB" sz="2000" b="1" dirty="0"/>
          </a:p>
        </p:txBody>
      </p:sp>
      <p:sp>
        <p:nvSpPr>
          <p:cNvPr id="15" name="Answer">
            <a:extLst>
              <a:ext uri="{FF2B5EF4-FFF2-40B4-BE49-F238E27FC236}">
                <a16:creationId xmlns:a16="http://schemas.microsoft.com/office/drawing/2014/main" id="{F879290B-2772-45E9-84AE-B1461103E58F}"/>
              </a:ext>
            </a:extLst>
          </p:cNvPr>
          <p:cNvSpPr/>
          <p:nvPr/>
        </p:nvSpPr>
        <p:spPr>
          <a:xfrm>
            <a:off x="1388478" y="4885672"/>
            <a:ext cx="6367045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5400" dirty="0">
                <a:solidFill>
                  <a:srgbClr val="CB4793"/>
                </a:solidFill>
              </a:rPr>
              <a:t>three sounds</a:t>
            </a:r>
          </a:p>
        </p:txBody>
      </p:sp>
      <p:sp>
        <p:nvSpPr>
          <p:cNvPr id="23" name="Line 2 ALT">
            <a:extLst>
              <a:ext uri="{FF2B5EF4-FFF2-40B4-BE49-F238E27FC236}">
                <a16:creationId xmlns:a16="http://schemas.microsoft.com/office/drawing/2014/main" id="{ACEADC98-D1F4-48FF-A858-79356ECCD1D7}"/>
              </a:ext>
            </a:extLst>
          </p:cNvPr>
          <p:cNvSpPr/>
          <p:nvPr/>
        </p:nvSpPr>
        <p:spPr>
          <a:xfrm>
            <a:off x="755650" y="4461272"/>
            <a:ext cx="76327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2000" dirty="0">
                <a:latin typeface="Twinkl" pitchFamily="2" charset="0"/>
              </a:rPr>
              <a:t>Count how many sounds you can hear in this word.</a:t>
            </a:r>
            <a:endParaRPr lang="en-GB" sz="2000" dirty="0"/>
          </a:p>
        </p:txBody>
      </p:sp>
      <p:sp>
        <p:nvSpPr>
          <p:cNvPr id="24" name="Answer Button ALT">
            <a:extLst>
              <a:ext uri="{FF2B5EF4-FFF2-40B4-BE49-F238E27FC236}">
                <a16:creationId xmlns:a16="http://schemas.microsoft.com/office/drawing/2014/main" id="{90365E16-3E5F-44C3-B194-1AC3E88BBD24}"/>
              </a:ext>
            </a:extLst>
          </p:cNvPr>
          <p:cNvSpPr/>
          <p:nvPr/>
        </p:nvSpPr>
        <p:spPr>
          <a:xfrm>
            <a:off x="3922293" y="4976546"/>
            <a:ext cx="1299411" cy="601579"/>
          </a:xfrm>
          <a:prstGeom prst="roundRect">
            <a:avLst/>
          </a:prstGeom>
          <a:solidFill>
            <a:srgbClr val="F375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Answer</a:t>
            </a:r>
            <a:endParaRPr lang="en-GB" sz="2000" b="1" dirty="0"/>
          </a:p>
        </p:txBody>
      </p:sp>
      <p:grpSp>
        <p:nvGrpSpPr>
          <p:cNvPr id="20" name="QUESTION">
            <a:extLst>
              <a:ext uri="{FF2B5EF4-FFF2-40B4-BE49-F238E27FC236}">
                <a16:creationId xmlns:a16="http://schemas.microsoft.com/office/drawing/2014/main" id="{B1F9A99C-44E1-4B33-85D8-033E4E4C3B02}"/>
              </a:ext>
            </a:extLst>
          </p:cNvPr>
          <p:cNvGrpSpPr/>
          <p:nvPr/>
        </p:nvGrpSpPr>
        <p:grpSpPr>
          <a:xfrm>
            <a:off x="1207670" y="871200"/>
            <a:ext cx="6728661" cy="854242"/>
            <a:chOff x="1203160" y="1215189"/>
            <a:chExt cx="6728661" cy="854242"/>
          </a:xfrm>
        </p:grpSpPr>
        <p:sp>
          <p:nvSpPr>
            <p:cNvPr id="21" name="WORDS">
              <a:extLst>
                <a:ext uri="{FF2B5EF4-FFF2-40B4-BE49-F238E27FC236}">
                  <a16:creationId xmlns:a16="http://schemas.microsoft.com/office/drawing/2014/main" id="{34754001-77CE-4107-B405-B65FF1F7332D}"/>
                </a:ext>
              </a:extLst>
            </p:cNvPr>
            <p:cNvSpPr/>
            <p:nvPr/>
          </p:nvSpPr>
          <p:spPr>
            <a:xfrm>
              <a:off x="1630281" y="1330992"/>
              <a:ext cx="6301540" cy="622636"/>
            </a:xfrm>
            <a:prstGeom prst="roundRect">
              <a:avLst>
                <a:gd name="adj" fmla="val 34723"/>
              </a:avLst>
            </a:prstGeom>
            <a:solidFill>
              <a:schemeClr val="bg1"/>
            </a:solidFill>
            <a:ln w="38100">
              <a:solidFill>
                <a:srgbClr val="F375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en-GB" sz="2000" dirty="0">
                  <a:solidFill>
                    <a:schemeClr val="tx1"/>
                  </a:solidFill>
                  <a:latin typeface="Twinkl" pitchFamily="2" charset="0"/>
                </a:rPr>
                <a:t>This word is something that you do with a book.</a:t>
              </a:r>
              <a:endParaRPr lang="en-GB" sz="2000" dirty="0">
                <a:solidFill>
                  <a:schemeClr val="tx1"/>
                </a:solidFill>
              </a:endParaRPr>
            </a:p>
          </p:txBody>
        </p:sp>
        <p:sp>
          <p:nvSpPr>
            <p:cNvPr id="25" name="NUMBER">
              <a:extLst>
                <a:ext uri="{FF2B5EF4-FFF2-40B4-BE49-F238E27FC236}">
                  <a16:creationId xmlns:a16="http://schemas.microsoft.com/office/drawing/2014/main" id="{A8CF4F2F-1D29-43D4-BEF8-9F6E49261AF9}"/>
                </a:ext>
              </a:extLst>
            </p:cNvPr>
            <p:cNvSpPr/>
            <p:nvPr/>
          </p:nvSpPr>
          <p:spPr>
            <a:xfrm>
              <a:off x="1203160" y="1215189"/>
              <a:ext cx="854242" cy="854242"/>
            </a:xfrm>
            <a:prstGeom prst="ellipse">
              <a:avLst/>
            </a:prstGeom>
            <a:solidFill>
              <a:srgbClr val="F375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b="1" dirty="0"/>
                <a:t>11</a:t>
              </a:r>
            </a:p>
          </p:txBody>
        </p:sp>
      </p:grpSp>
      <p:sp>
        <p:nvSpPr>
          <p:cNvPr id="17" name="Rectangle 16">
            <a:hlinkClick r:id="rId2"/>
            <a:extLst>
              <a:ext uri="{FF2B5EF4-FFF2-40B4-BE49-F238E27FC236}">
                <a16:creationId xmlns:a16="http://schemas.microsoft.com/office/drawing/2014/main" id="{381A700B-5A5A-4210-8AD9-4A1CCAB5E14C}"/>
              </a:ext>
            </a:extLst>
          </p:cNvPr>
          <p:cNvSpPr/>
          <p:nvPr/>
        </p:nvSpPr>
        <p:spPr>
          <a:xfrm>
            <a:off x="8430936" y="6576969"/>
            <a:ext cx="713064" cy="2810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Image">
            <a:extLst>
              <a:ext uri="{FF2B5EF4-FFF2-40B4-BE49-F238E27FC236}">
                <a16:creationId xmlns:a16="http://schemas.microsoft.com/office/drawing/2014/main" id="{EF2AD3F3-7FF9-4D8E-8680-481BF26AA1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90047" y="1743189"/>
            <a:ext cx="1782346" cy="231285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0E03DB4-15EE-4E30-8F77-D44124E4A660}"/>
              </a:ext>
            </a:extLst>
          </p:cNvPr>
          <p:cNvGrpSpPr/>
          <p:nvPr/>
        </p:nvGrpSpPr>
        <p:grpSpPr>
          <a:xfrm>
            <a:off x="1703201" y="2971247"/>
            <a:ext cx="2191657" cy="307777"/>
            <a:chOff x="1634791" y="3107088"/>
            <a:chExt cx="2191657" cy="307777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683154F-5100-4150-AF62-ED97F1558F27}"/>
                </a:ext>
              </a:extLst>
            </p:cNvPr>
            <p:cNvSpPr/>
            <p:nvPr/>
          </p:nvSpPr>
          <p:spPr>
            <a:xfrm>
              <a:off x="1634791" y="3107089"/>
              <a:ext cx="276726" cy="27672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4BED183-A1AF-4579-A366-4FF3D6012C77}"/>
                </a:ext>
              </a:extLst>
            </p:cNvPr>
            <p:cNvSpPr/>
            <p:nvPr/>
          </p:nvSpPr>
          <p:spPr>
            <a:xfrm>
              <a:off x="2043462" y="3107088"/>
              <a:ext cx="1374315" cy="30777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2D426AE-08D1-4250-9005-C52C23422D42}"/>
                </a:ext>
              </a:extLst>
            </p:cNvPr>
            <p:cNvSpPr/>
            <p:nvPr/>
          </p:nvSpPr>
          <p:spPr>
            <a:xfrm>
              <a:off x="3549722" y="3107089"/>
              <a:ext cx="276726" cy="27672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WORD">
            <a:extLst>
              <a:ext uri="{FF2B5EF4-FFF2-40B4-BE49-F238E27FC236}">
                <a16:creationId xmlns:a16="http://schemas.microsoft.com/office/drawing/2014/main" id="{282F729A-D716-4B41-897F-0515C16C320A}"/>
              </a:ext>
            </a:extLst>
          </p:cNvPr>
          <p:cNvSpPr/>
          <p:nvPr/>
        </p:nvSpPr>
        <p:spPr>
          <a:xfrm>
            <a:off x="1634792" y="1880677"/>
            <a:ext cx="2328474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7200" spc="1000" dirty="0"/>
              <a:t>read</a:t>
            </a:r>
          </a:p>
        </p:txBody>
      </p:sp>
      <p:sp>
        <p:nvSpPr>
          <p:cNvPr id="28" name="New Next">
            <a:extLst>
              <a:ext uri="{FF2B5EF4-FFF2-40B4-BE49-F238E27FC236}">
                <a16:creationId xmlns:a16="http://schemas.microsoft.com/office/drawing/2014/main" id="{AA50562F-622F-4695-956D-089979351202}"/>
              </a:ext>
            </a:extLst>
          </p:cNvPr>
          <p:cNvSpPr/>
          <p:nvPr/>
        </p:nvSpPr>
        <p:spPr>
          <a:xfrm>
            <a:off x="4078705" y="3704458"/>
            <a:ext cx="986590" cy="601579"/>
          </a:xfrm>
          <a:prstGeom prst="roundRect">
            <a:avLst/>
          </a:prstGeom>
          <a:solidFill>
            <a:srgbClr val="F375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Next</a:t>
            </a:r>
            <a:endParaRPr lang="en-GB" sz="2000" b="1" dirty="0"/>
          </a:p>
        </p:txBody>
      </p:sp>
      <p:sp>
        <p:nvSpPr>
          <p:cNvPr id="29" name="Answer alt">
            <a:extLst>
              <a:ext uri="{FF2B5EF4-FFF2-40B4-BE49-F238E27FC236}">
                <a16:creationId xmlns:a16="http://schemas.microsoft.com/office/drawing/2014/main" id="{09879CBF-8E15-4AFF-AE38-9D9BAB63E8DD}"/>
              </a:ext>
            </a:extLst>
          </p:cNvPr>
          <p:cNvSpPr/>
          <p:nvPr/>
        </p:nvSpPr>
        <p:spPr>
          <a:xfrm>
            <a:off x="1388478" y="4885671"/>
            <a:ext cx="6367045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5400" dirty="0">
                <a:solidFill>
                  <a:srgbClr val="CB4793"/>
                </a:solidFill>
              </a:rPr>
              <a:t>three sounds</a:t>
            </a:r>
          </a:p>
        </p:txBody>
      </p:sp>
      <p:sp>
        <p:nvSpPr>
          <p:cNvPr id="30" name="Next Slide alt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0EF97B9-8063-43AE-9872-32DE8695084E}"/>
              </a:ext>
            </a:extLst>
          </p:cNvPr>
          <p:cNvSpPr/>
          <p:nvPr/>
        </p:nvSpPr>
        <p:spPr>
          <a:xfrm>
            <a:off x="7543798" y="5638280"/>
            <a:ext cx="986590" cy="601579"/>
          </a:xfrm>
          <a:prstGeom prst="roundRect">
            <a:avLst/>
          </a:prstGeom>
          <a:solidFill>
            <a:srgbClr val="F375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Next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618364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8" grpId="1" animBg="1"/>
      <p:bldP spid="12" grpId="0" animBg="1"/>
      <p:bldP spid="13" grpId="0" animBg="1"/>
      <p:bldP spid="13" grpId="1" animBg="1"/>
      <p:bldP spid="2" grpId="0" animBg="1"/>
      <p:bldP spid="2" grpId="1" animBg="1"/>
      <p:bldP spid="2" grpId="2" animBg="1"/>
      <p:bldP spid="14" grpId="0" animBg="1"/>
      <p:bldP spid="14" grpId="1" animBg="1"/>
      <p:bldP spid="14" grpId="2" animBg="1"/>
      <p:bldP spid="15" grpId="0"/>
      <p:bldP spid="23" grpId="0"/>
      <p:bldP spid="24" grpId="0" animBg="1"/>
      <p:bldP spid="24" grpId="1" animBg="1"/>
      <p:bldP spid="27" grpId="0"/>
      <p:bldP spid="28" grpId="0" animBg="1"/>
      <p:bldP spid="28" grpId="1" animBg="1"/>
      <p:bldP spid="29" grpId="0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2">
            <a:extLst>
              <a:ext uri="{FF2B5EF4-FFF2-40B4-BE49-F238E27FC236}">
                <a16:creationId xmlns:a16="http://schemas.microsoft.com/office/drawing/2014/main" id="{40DBE2AD-A0FD-42A1-9568-D00F98773410}"/>
              </a:ext>
            </a:extLst>
          </p:cNvPr>
          <p:cNvSpPr/>
          <p:nvPr/>
        </p:nvSpPr>
        <p:spPr>
          <a:xfrm>
            <a:off x="755650" y="2015771"/>
            <a:ext cx="76327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2000" dirty="0">
                <a:latin typeface="Twinkl" pitchFamily="2" charset="0"/>
              </a:rPr>
              <a:t>Fill in the missing word in the sentence.</a:t>
            </a:r>
            <a:endParaRPr lang="en-GB" sz="2000" dirty="0"/>
          </a:p>
        </p:txBody>
      </p:sp>
      <p:sp>
        <p:nvSpPr>
          <p:cNvPr id="8" name="Answer Button">
            <a:extLst>
              <a:ext uri="{FF2B5EF4-FFF2-40B4-BE49-F238E27FC236}">
                <a16:creationId xmlns:a16="http://schemas.microsoft.com/office/drawing/2014/main" id="{ABB9E6DB-9FD8-44A7-BBE1-E1B37266655C}"/>
              </a:ext>
            </a:extLst>
          </p:cNvPr>
          <p:cNvSpPr/>
          <p:nvPr/>
        </p:nvSpPr>
        <p:spPr>
          <a:xfrm>
            <a:off x="3922295" y="4534451"/>
            <a:ext cx="1299411" cy="601579"/>
          </a:xfrm>
          <a:prstGeom prst="roundRect">
            <a:avLst/>
          </a:prstGeom>
          <a:solidFill>
            <a:srgbClr val="F375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Answer</a:t>
            </a:r>
            <a:endParaRPr lang="en-GB" sz="2000" b="1" dirty="0"/>
          </a:p>
        </p:txBody>
      </p:sp>
      <p:sp>
        <p:nvSpPr>
          <p:cNvPr id="12" name="Next Slide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4255E4F-70EE-49B5-BB76-C75DCEA2D4C2}"/>
              </a:ext>
            </a:extLst>
          </p:cNvPr>
          <p:cNvSpPr/>
          <p:nvPr/>
        </p:nvSpPr>
        <p:spPr>
          <a:xfrm>
            <a:off x="7543798" y="5638280"/>
            <a:ext cx="986590" cy="601579"/>
          </a:xfrm>
          <a:prstGeom prst="roundRect">
            <a:avLst/>
          </a:prstGeom>
          <a:solidFill>
            <a:srgbClr val="F375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Next</a:t>
            </a:r>
            <a:endParaRPr lang="en-GB" sz="2000" b="1" dirty="0"/>
          </a:p>
        </p:txBody>
      </p:sp>
      <p:sp>
        <p:nvSpPr>
          <p:cNvPr id="13" name="Next 1">
            <a:extLst>
              <a:ext uri="{FF2B5EF4-FFF2-40B4-BE49-F238E27FC236}">
                <a16:creationId xmlns:a16="http://schemas.microsoft.com/office/drawing/2014/main" id="{B4B986F6-8E45-453C-8412-0DCFBFC9195F}"/>
              </a:ext>
            </a:extLst>
          </p:cNvPr>
          <p:cNvSpPr/>
          <p:nvPr/>
        </p:nvSpPr>
        <p:spPr>
          <a:xfrm>
            <a:off x="4078705" y="1732937"/>
            <a:ext cx="986590" cy="601579"/>
          </a:xfrm>
          <a:prstGeom prst="roundRect">
            <a:avLst/>
          </a:prstGeom>
          <a:solidFill>
            <a:srgbClr val="F375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Next</a:t>
            </a:r>
            <a:endParaRPr lang="en-GB" sz="2000" b="1" dirty="0"/>
          </a:p>
        </p:txBody>
      </p:sp>
      <p:sp>
        <p:nvSpPr>
          <p:cNvPr id="6" name="Word">
            <a:extLst>
              <a:ext uri="{FF2B5EF4-FFF2-40B4-BE49-F238E27FC236}">
                <a16:creationId xmlns:a16="http://schemas.microsoft.com/office/drawing/2014/main" id="{332D586D-2E1E-47A6-A5FB-311EB4B4A94D}"/>
              </a:ext>
            </a:extLst>
          </p:cNvPr>
          <p:cNvSpPr/>
          <p:nvPr/>
        </p:nvSpPr>
        <p:spPr>
          <a:xfrm>
            <a:off x="2080047" y="3142411"/>
            <a:ext cx="2040520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7200" b="1" dirty="0" err="1">
                <a:latin typeface="Twinkl" pitchFamily="2" charset="0"/>
              </a:rPr>
              <a:t>fl</a:t>
            </a:r>
            <a:r>
              <a:rPr lang="en-GB" sz="7200" b="1" u="sng" dirty="0">
                <a:latin typeface="Twinkl" pitchFamily="2" charset="0"/>
              </a:rPr>
              <a:t>	  	   </a:t>
            </a:r>
            <a:endParaRPr lang="en-GB" sz="7200" b="1" dirty="0"/>
          </a:p>
        </p:txBody>
      </p:sp>
      <p:pic>
        <p:nvPicPr>
          <p:cNvPr id="16" name="Image">
            <a:extLst>
              <a:ext uri="{FF2B5EF4-FFF2-40B4-BE49-F238E27FC236}">
                <a16:creationId xmlns:a16="http://schemas.microsoft.com/office/drawing/2014/main" id="{EF2AD3F3-7FF9-4D8E-8680-481BF26AA1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78705" y="2685936"/>
            <a:ext cx="3446732" cy="1486127"/>
          </a:xfrm>
          <a:prstGeom prst="rect">
            <a:avLst/>
          </a:prstGeom>
        </p:spPr>
      </p:pic>
      <p:grpSp>
        <p:nvGrpSpPr>
          <p:cNvPr id="17" name="QUESTION">
            <a:extLst>
              <a:ext uri="{FF2B5EF4-FFF2-40B4-BE49-F238E27FC236}">
                <a16:creationId xmlns:a16="http://schemas.microsoft.com/office/drawing/2014/main" id="{90F5E3ED-5677-4BD6-8A60-F813C86DAACC}"/>
              </a:ext>
            </a:extLst>
          </p:cNvPr>
          <p:cNvGrpSpPr/>
          <p:nvPr/>
        </p:nvGrpSpPr>
        <p:grpSpPr>
          <a:xfrm>
            <a:off x="1382128" y="875426"/>
            <a:ext cx="6379745" cy="854242"/>
            <a:chOff x="1203160" y="1215189"/>
            <a:chExt cx="6379745" cy="854242"/>
          </a:xfrm>
        </p:grpSpPr>
        <p:sp>
          <p:nvSpPr>
            <p:cNvPr id="18" name="WORDS">
              <a:extLst>
                <a:ext uri="{FF2B5EF4-FFF2-40B4-BE49-F238E27FC236}">
                  <a16:creationId xmlns:a16="http://schemas.microsoft.com/office/drawing/2014/main" id="{95C2348A-725B-433A-9E42-8EAD9540C610}"/>
                </a:ext>
              </a:extLst>
            </p:cNvPr>
            <p:cNvSpPr/>
            <p:nvPr/>
          </p:nvSpPr>
          <p:spPr>
            <a:xfrm>
              <a:off x="1630281" y="1330992"/>
              <a:ext cx="5952624" cy="622636"/>
            </a:xfrm>
            <a:prstGeom prst="roundRect">
              <a:avLst>
                <a:gd name="adj" fmla="val 34723"/>
              </a:avLst>
            </a:prstGeom>
            <a:solidFill>
              <a:schemeClr val="bg1"/>
            </a:solidFill>
            <a:ln w="38100">
              <a:solidFill>
                <a:srgbClr val="F375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en-GB" sz="2000" dirty="0">
                  <a:solidFill>
                    <a:schemeClr val="tx1"/>
                  </a:solidFill>
                  <a:latin typeface="Twinkl" pitchFamily="2" charset="0"/>
                </a:rPr>
                <a:t>The plane </a:t>
              </a:r>
              <a:r>
                <a:rPr lang="en-GB" sz="2000" u="sng" dirty="0">
                  <a:solidFill>
                    <a:schemeClr val="tx1"/>
                  </a:solidFill>
                  <a:latin typeface="Twinkl" pitchFamily="2" charset="0"/>
                </a:rPr>
                <a:t>		</a:t>
              </a:r>
              <a:r>
                <a:rPr lang="en-GB" sz="2000" dirty="0">
                  <a:solidFill>
                    <a:schemeClr val="tx1"/>
                  </a:solidFill>
                  <a:latin typeface="Twinkl" pitchFamily="2" charset="0"/>
                </a:rPr>
                <a:t> across the sky last night.</a:t>
              </a:r>
              <a:endParaRPr lang="en-GB" sz="2000" dirty="0">
                <a:solidFill>
                  <a:schemeClr val="tx1"/>
                </a:solidFill>
              </a:endParaRPr>
            </a:p>
          </p:txBody>
        </p:sp>
        <p:sp>
          <p:nvSpPr>
            <p:cNvPr id="19" name="NUMBER">
              <a:extLst>
                <a:ext uri="{FF2B5EF4-FFF2-40B4-BE49-F238E27FC236}">
                  <a16:creationId xmlns:a16="http://schemas.microsoft.com/office/drawing/2014/main" id="{239FB91A-E8B3-4370-A865-DC297227488F}"/>
                </a:ext>
              </a:extLst>
            </p:cNvPr>
            <p:cNvSpPr/>
            <p:nvPr/>
          </p:nvSpPr>
          <p:spPr>
            <a:xfrm>
              <a:off x="1203160" y="1215189"/>
              <a:ext cx="854242" cy="854242"/>
            </a:xfrm>
            <a:prstGeom prst="ellipse">
              <a:avLst/>
            </a:prstGeom>
            <a:solidFill>
              <a:srgbClr val="F375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b="1" dirty="0"/>
                <a:t>12</a:t>
              </a:r>
            </a:p>
          </p:txBody>
        </p:sp>
      </p:grpSp>
      <p:sp>
        <p:nvSpPr>
          <p:cNvPr id="26" name="Word ANSWER">
            <a:extLst>
              <a:ext uri="{FF2B5EF4-FFF2-40B4-BE49-F238E27FC236}">
                <a16:creationId xmlns:a16="http://schemas.microsoft.com/office/drawing/2014/main" id="{3C62F779-5FAA-4992-B7D8-C02CC70B780E}"/>
              </a:ext>
            </a:extLst>
          </p:cNvPr>
          <p:cNvSpPr/>
          <p:nvPr/>
        </p:nvSpPr>
        <p:spPr>
          <a:xfrm>
            <a:off x="2080047" y="3142411"/>
            <a:ext cx="2040520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7200" b="1" dirty="0">
                <a:solidFill>
                  <a:srgbClr val="CB4793"/>
                </a:solidFill>
                <a:latin typeface="Twinkl" pitchFamily="2" charset="0"/>
              </a:rPr>
              <a:t>flew</a:t>
            </a:r>
            <a:endParaRPr lang="en-GB" sz="7200" b="1" dirty="0">
              <a:solidFill>
                <a:srgbClr val="CB4793"/>
              </a:solidFill>
            </a:endParaRPr>
          </a:p>
        </p:txBody>
      </p:sp>
      <p:sp>
        <p:nvSpPr>
          <p:cNvPr id="2" name="Clue Button">
            <a:extLst>
              <a:ext uri="{FF2B5EF4-FFF2-40B4-BE49-F238E27FC236}">
                <a16:creationId xmlns:a16="http://schemas.microsoft.com/office/drawing/2014/main" id="{3411197B-29AF-4758-B311-33B9A3DF8E09}"/>
              </a:ext>
            </a:extLst>
          </p:cNvPr>
          <p:cNvSpPr/>
          <p:nvPr/>
        </p:nvSpPr>
        <p:spPr>
          <a:xfrm>
            <a:off x="3377866" y="2526452"/>
            <a:ext cx="986590" cy="601579"/>
          </a:xfrm>
          <a:prstGeom prst="roundRect">
            <a:avLst/>
          </a:prstGeom>
          <a:solidFill>
            <a:srgbClr val="F375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Clue</a:t>
            </a:r>
            <a:endParaRPr lang="en-GB" sz="2000" b="1" dirty="0"/>
          </a:p>
        </p:txBody>
      </p:sp>
      <p:sp>
        <p:nvSpPr>
          <p:cNvPr id="14" name="ANSWER ALT">
            <a:extLst>
              <a:ext uri="{FF2B5EF4-FFF2-40B4-BE49-F238E27FC236}">
                <a16:creationId xmlns:a16="http://schemas.microsoft.com/office/drawing/2014/main" id="{D98AC6E1-F6FD-4B69-9924-961E0E6A25FE}"/>
              </a:ext>
            </a:extLst>
          </p:cNvPr>
          <p:cNvSpPr/>
          <p:nvPr/>
        </p:nvSpPr>
        <p:spPr>
          <a:xfrm>
            <a:off x="4466723" y="2526452"/>
            <a:ext cx="1299411" cy="601579"/>
          </a:xfrm>
          <a:prstGeom prst="roundRect">
            <a:avLst/>
          </a:prstGeom>
          <a:solidFill>
            <a:srgbClr val="F375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Answer</a:t>
            </a:r>
            <a:endParaRPr lang="en-GB" sz="2000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158326-E559-47EE-BD5E-44A21A0749ED}"/>
              </a:ext>
            </a:extLst>
          </p:cNvPr>
          <p:cNvSpPr/>
          <p:nvPr/>
        </p:nvSpPr>
        <p:spPr>
          <a:xfrm>
            <a:off x="3594434" y="1077893"/>
            <a:ext cx="11049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CB4793"/>
                </a:solidFill>
                <a:latin typeface="Twinkl" pitchFamily="2" charset="0"/>
              </a:rPr>
              <a:t>flew</a:t>
            </a:r>
            <a:endParaRPr lang="en-GB" sz="2400" b="1" dirty="0">
              <a:solidFill>
                <a:srgbClr val="CB4793"/>
              </a:solidFill>
            </a:endParaRPr>
          </a:p>
        </p:txBody>
      </p:sp>
      <p:sp>
        <p:nvSpPr>
          <p:cNvPr id="15" name="Rectangle 14">
            <a:hlinkClick r:id="rId3"/>
            <a:extLst>
              <a:ext uri="{FF2B5EF4-FFF2-40B4-BE49-F238E27FC236}">
                <a16:creationId xmlns:a16="http://schemas.microsoft.com/office/drawing/2014/main" id="{D354819B-BB86-485D-B7FD-C106291E03F1}"/>
              </a:ext>
            </a:extLst>
          </p:cNvPr>
          <p:cNvSpPr/>
          <p:nvPr/>
        </p:nvSpPr>
        <p:spPr>
          <a:xfrm>
            <a:off x="8430936" y="6576969"/>
            <a:ext cx="713064" cy="2810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8329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0" presetClass="entr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8" grpId="1" animBg="1"/>
      <p:bldP spid="12" grpId="0" animBg="1"/>
      <p:bldP spid="12" grpId="1" animBg="1"/>
      <p:bldP spid="13" grpId="0" animBg="1"/>
      <p:bldP spid="13" grpId="1" animBg="1"/>
      <p:bldP spid="6" grpId="0"/>
      <p:bldP spid="6" grpId="1"/>
      <p:bldP spid="6" grpId="2"/>
      <p:bldP spid="26" grpId="0"/>
      <p:bldP spid="26" grpId="1"/>
      <p:bldP spid="2" grpId="0" animBg="1"/>
      <p:bldP spid="2" grpId="1" animBg="1"/>
      <p:bldP spid="2" grpId="2" animBg="1"/>
      <p:bldP spid="14" grpId="0" animBg="1"/>
      <p:bldP spid="14" grpId="1" animBg="1"/>
      <p:bldP spid="14" grpId="2" animBg="1"/>
      <p:bldP spid="9" grpId="0"/>
      <p:bldP spid="9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">
            <a:extLst>
              <a:ext uri="{FF2B5EF4-FFF2-40B4-BE49-F238E27FC236}">
                <a16:creationId xmlns:a16="http://schemas.microsoft.com/office/drawing/2014/main" id="{332D586D-2E1E-47A6-A5FB-311EB4B4A94D}"/>
              </a:ext>
            </a:extLst>
          </p:cNvPr>
          <p:cNvSpPr/>
          <p:nvPr/>
        </p:nvSpPr>
        <p:spPr>
          <a:xfrm>
            <a:off x="1700964" y="2390050"/>
            <a:ext cx="6367045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7200" b="1" dirty="0">
                <a:latin typeface="Twinkl" pitchFamily="2" charset="0"/>
              </a:rPr>
              <a:t>t</a:t>
            </a:r>
            <a:r>
              <a:rPr lang="en-GB" sz="7200" b="1" u="sng" dirty="0">
                <a:latin typeface="Twinkl" pitchFamily="2" charset="0"/>
              </a:rPr>
              <a:t>			</a:t>
            </a:r>
            <a:r>
              <a:rPr lang="en-GB" sz="7200" b="1" dirty="0">
                <a:latin typeface="Twinkl" pitchFamily="2" charset="0"/>
              </a:rPr>
              <a:t>s</a:t>
            </a:r>
            <a:endParaRPr lang="en-GB" sz="7200" b="1" dirty="0"/>
          </a:p>
        </p:txBody>
      </p:sp>
      <p:sp>
        <p:nvSpPr>
          <p:cNvPr id="2" name="Clue Button">
            <a:extLst>
              <a:ext uri="{FF2B5EF4-FFF2-40B4-BE49-F238E27FC236}">
                <a16:creationId xmlns:a16="http://schemas.microsoft.com/office/drawing/2014/main" id="{3411197B-29AF-4758-B311-33B9A3DF8E09}"/>
              </a:ext>
            </a:extLst>
          </p:cNvPr>
          <p:cNvSpPr/>
          <p:nvPr/>
        </p:nvSpPr>
        <p:spPr>
          <a:xfrm>
            <a:off x="5514220" y="2643258"/>
            <a:ext cx="986590" cy="601579"/>
          </a:xfrm>
          <a:prstGeom prst="roundRect">
            <a:avLst/>
          </a:prstGeom>
          <a:solidFill>
            <a:srgbClr val="F375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Clue</a:t>
            </a:r>
            <a:endParaRPr lang="en-GB" sz="2000" b="1" dirty="0"/>
          </a:p>
        </p:txBody>
      </p:sp>
      <p:sp>
        <p:nvSpPr>
          <p:cNvPr id="7" name="Line 2">
            <a:extLst>
              <a:ext uri="{FF2B5EF4-FFF2-40B4-BE49-F238E27FC236}">
                <a16:creationId xmlns:a16="http://schemas.microsoft.com/office/drawing/2014/main" id="{40DBE2AD-A0FD-42A1-9568-D00F98773410}"/>
              </a:ext>
            </a:extLst>
          </p:cNvPr>
          <p:cNvSpPr/>
          <p:nvPr/>
        </p:nvSpPr>
        <p:spPr>
          <a:xfrm>
            <a:off x="755650" y="4461273"/>
            <a:ext cx="76327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2000" dirty="0">
                <a:latin typeface="Twinkl" pitchFamily="2" charset="0"/>
              </a:rPr>
              <a:t>Fill in the missing sound on your answer sheet.</a:t>
            </a:r>
            <a:endParaRPr lang="en-GB" sz="2000" dirty="0"/>
          </a:p>
        </p:txBody>
      </p:sp>
      <p:sp>
        <p:nvSpPr>
          <p:cNvPr id="8" name="Answer Button">
            <a:extLst>
              <a:ext uri="{FF2B5EF4-FFF2-40B4-BE49-F238E27FC236}">
                <a16:creationId xmlns:a16="http://schemas.microsoft.com/office/drawing/2014/main" id="{ABB9E6DB-9FD8-44A7-BBE1-E1B37266655C}"/>
              </a:ext>
            </a:extLst>
          </p:cNvPr>
          <p:cNvSpPr/>
          <p:nvPr/>
        </p:nvSpPr>
        <p:spPr>
          <a:xfrm>
            <a:off x="3922295" y="4976546"/>
            <a:ext cx="1299411" cy="601579"/>
          </a:xfrm>
          <a:prstGeom prst="roundRect">
            <a:avLst/>
          </a:prstGeom>
          <a:solidFill>
            <a:srgbClr val="F375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Answer</a:t>
            </a:r>
            <a:endParaRPr lang="en-GB" sz="2000" b="1" dirty="0"/>
          </a:p>
        </p:txBody>
      </p:sp>
      <p:sp>
        <p:nvSpPr>
          <p:cNvPr id="12" name="Next Slide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4255E4F-70EE-49B5-BB76-C75DCEA2D4C2}"/>
              </a:ext>
            </a:extLst>
          </p:cNvPr>
          <p:cNvSpPr/>
          <p:nvPr/>
        </p:nvSpPr>
        <p:spPr>
          <a:xfrm>
            <a:off x="7543798" y="5638280"/>
            <a:ext cx="986590" cy="601579"/>
          </a:xfrm>
          <a:prstGeom prst="roundRect">
            <a:avLst/>
          </a:prstGeom>
          <a:solidFill>
            <a:srgbClr val="F375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Next</a:t>
            </a:r>
            <a:endParaRPr lang="en-GB" sz="2000" b="1" dirty="0"/>
          </a:p>
        </p:txBody>
      </p:sp>
      <p:sp>
        <p:nvSpPr>
          <p:cNvPr id="13" name="Next 1">
            <a:extLst>
              <a:ext uri="{FF2B5EF4-FFF2-40B4-BE49-F238E27FC236}">
                <a16:creationId xmlns:a16="http://schemas.microsoft.com/office/drawing/2014/main" id="{B4B986F6-8E45-453C-8412-0DCFBFC9195F}"/>
              </a:ext>
            </a:extLst>
          </p:cNvPr>
          <p:cNvSpPr/>
          <p:nvPr/>
        </p:nvSpPr>
        <p:spPr>
          <a:xfrm>
            <a:off x="4078705" y="1732937"/>
            <a:ext cx="986590" cy="601579"/>
          </a:xfrm>
          <a:prstGeom prst="roundRect">
            <a:avLst/>
          </a:prstGeom>
          <a:solidFill>
            <a:srgbClr val="F375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Next</a:t>
            </a:r>
            <a:endParaRPr lang="en-GB" sz="2000" b="1" dirty="0"/>
          </a:p>
        </p:txBody>
      </p:sp>
      <p:sp>
        <p:nvSpPr>
          <p:cNvPr id="14" name="Next 2">
            <a:extLst>
              <a:ext uri="{FF2B5EF4-FFF2-40B4-BE49-F238E27FC236}">
                <a16:creationId xmlns:a16="http://schemas.microsoft.com/office/drawing/2014/main" id="{D98AC6E1-F6FD-4B69-9924-961E0E6A25FE}"/>
              </a:ext>
            </a:extLst>
          </p:cNvPr>
          <p:cNvSpPr/>
          <p:nvPr/>
        </p:nvSpPr>
        <p:spPr>
          <a:xfrm>
            <a:off x="6603078" y="2643258"/>
            <a:ext cx="986590" cy="601579"/>
          </a:xfrm>
          <a:prstGeom prst="roundRect">
            <a:avLst/>
          </a:prstGeom>
          <a:solidFill>
            <a:srgbClr val="F375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Next</a:t>
            </a:r>
            <a:endParaRPr lang="en-GB" sz="2000" b="1" dirty="0"/>
          </a:p>
        </p:txBody>
      </p:sp>
      <p:sp>
        <p:nvSpPr>
          <p:cNvPr id="15" name="Answer">
            <a:extLst>
              <a:ext uri="{FF2B5EF4-FFF2-40B4-BE49-F238E27FC236}">
                <a16:creationId xmlns:a16="http://schemas.microsoft.com/office/drawing/2014/main" id="{F879290B-2772-45E9-84AE-B1461103E58F}"/>
              </a:ext>
            </a:extLst>
          </p:cNvPr>
          <p:cNvSpPr/>
          <p:nvPr/>
        </p:nvSpPr>
        <p:spPr>
          <a:xfrm>
            <a:off x="2440571" y="2390050"/>
            <a:ext cx="1745248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7200" dirty="0">
                <a:solidFill>
                  <a:srgbClr val="CA4793"/>
                </a:solidFill>
                <a:latin typeface="Twinkl" pitchFamily="2" charset="0"/>
              </a:rPr>
              <a:t>t</a:t>
            </a:r>
            <a:r>
              <a:rPr lang="en-GB" sz="7200" b="1" u="sng" dirty="0">
                <a:solidFill>
                  <a:srgbClr val="CA4793"/>
                </a:solidFill>
                <a:latin typeface="Twinkl" pitchFamily="2" charset="0"/>
              </a:rPr>
              <a:t>oy</a:t>
            </a:r>
            <a:r>
              <a:rPr lang="en-GB" sz="7200" dirty="0">
                <a:solidFill>
                  <a:srgbClr val="CA4793"/>
                </a:solidFill>
                <a:latin typeface="Twinkl" pitchFamily="2" charset="0"/>
              </a:rPr>
              <a:t>s</a:t>
            </a:r>
            <a:endParaRPr lang="en-GB" sz="7200" dirty="0">
              <a:solidFill>
                <a:srgbClr val="CA4793"/>
              </a:solidFill>
            </a:endParaRPr>
          </a:p>
        </p:txBody>
      </p:sp>
      <p:pic>
        <p:nvPicPr>
          <p:cNvPr id="16" name="Image">
            <a:extLst>
              <a:ext uri="{FF2B5EF4-FFF2-40B4-BE49-F238E27FC236}">
                <a16:creationId xmlns:a16="http://schemas.microsoft.com/office/drawing/2014/main" id="{EF2AD3F3-7FF9-4D8E-8680-481BF26AA1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45335" y="1871455"/>
            <a:ext cx="2710949" cy="1780923"/>
          </a:xfrm>
          <a:prstGeom prst="rect">
            <a:avLst/>
          </a:prstGeom>
        </p:spPr>
      </p:pic>
      <p:sp>
        <p:nvSpPr>
          <p:cNvPr id="22" name="Next 3 ALT">
            <a:extLst>
              <a:ext uri="{FF2B5EF4-FFF2-40B4-BE49-F238E27FC236}">
                <a16:creationId xmlns:a16="http://schemas.microsoft.com/office/drawing/2014/main" id="{E240A2A9-5197-481C-BBD0-BF09027AD9DD}"/>
              </a:ext>
            </a:extLst>
          </p:cNvPr>
          <p:cNvSpPr/>
          <p:nvPr/>
        </p:nvSpPr>
        <p:spPr>
          <a:xfrm>
            <a:off x="4078705" y="3655150"/>
            <a:ext cx="986590" cy="601579"/>
          </a:xfrm>
          <a:prstGeom prst="roundRect">
            <a:avLst/>
          </a:prstGeom>
          <a:solidFill>
            <a:srgbClr val="F375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Next</a:t>
            </a:r>
            <a:endParaRPr lang="en-GB" sz="2000" b="1" dirty="0"/>
          </a:p>
        </p:txBody>
      </p:sp>
      <p:sp>
        <p:nvSpPr>
          <p:cNvPr id="23" name="Line 2 ALT">
            <a:extLst>
              <a:ext uri="{FF2B5EF4-FFF2-40B4-BE49-F238E27FC236}">
                <a16:creationId xmlns:a16="http://schemas.microsoft.com/office/drawing/2014/main" id="{ACEADC98-D1F4-48FF-A858-79356ECCD1D7}"/>
              </a:ext>
            </a:extLst>
          </p:cNvPr>
          <p:cNvSpPr/>
          <p:nvPr/>
        </p:nvSpPr>
        <p:spPr>
          <a:xfrm>
            <a:off x="755650" y="4461272"/>
            <a:ext cx="76327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2000" dirty="0">
                <a:latin typeface="Twinkl" pitchFamily="2" charset="0"/>
              </a:rPr>
              <a:t>Fill in the missing sound on your answer sheet.</a:t>
            </a:r>
            <a:endParaRPr lang="en-GB" sz="2000" dirty="0"/>
          </a:p>
        </p:txBody>
      </p:sp>
      <p:sp>
        <p:nvSpPr>
          <p:cNvPr id="24" name="Answer Button ALT">
            <a:extLst>
              <a:ext uri="{FF2B5EF4-FFF2-40B4-BE49-F238E27FC236}">
                <a16:creationId xmlns:a16="http://schemas.microsoft.com/office/drawing/2014/main" id="{90365E16-3E5F-44C3-B194-1AC3E88BBD24}"/>
              </a:ext>
            </a:extLst>
          </p:cNvPr>
          <p:cNvSpPr/>
          <p:nvPr/>
        </p:nvSpPr>
        <p:spPr>
          <a:xfrm>
            <a:off x="3922293" y="4976546"/>
            <a:ext cx="1299411" cy="601579"/>
          </a:xfrm>
          <a:prstGeom prst="roundRect">
            <a:avLst/>
          </a:prstGeom>
          <a:solidFill>
            <a:srgbClr val="F375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Answer</a:t>
            </a:r>
            <a:endParaRPr lang="en-GB" sz="2000" b="1" dirty="0"/>
          </a:p>
        </p:txBody>
      </p:sp>
      <p:grpSp>
        <p:nvGrpSpPr>
          <p:cNvPr id="17" name="QUESTION">
            <a:extLst>
              <a:ext uri="{FF2B5EF4-FFF2-40B4-BE49-F238E27FC236}">
                <a16:creationId xmlns:a16="http://schemas.microsoft.com/office/drawing/2014/main" id="{9C7A7223-9B8D-42D8-8299-AA025BC28B36}"/>
              </a:ext>
            </a:extLst>
          </p:cNvPr>
          <p:cNvGrpSpPr/>
          <p:nvPr/>
        </p:nvGrpSpPr>
        <p:grpSpPr>
          <a:xfrm>
            <a:off x="1273843" y="862674"/>
            <a:ext cx="6596314" cy="854242"/>
            <a:chOff x="1203160" y="1215189"/>
            <a:chExt cx="6596314" cy="854242"/>
          </a:xfrm>
        </p:grpSpPr>
        <p:sp>
          <p:nvSpPr>
            <p:cNvPr id="18" name="WORDS">
              <a:extLst>
                <a:ext uri="{FF2B5EF4-FFF2-40B4-BE49-F238E27FC236}">
                  <a16:creationId xmlns:a16="http://schemas.microsoft.com/office/drawing/2014/main" id="{8FA20BAF-95FA-400E-A596-91E82F23F2AD}"/>
                </a:ext>
              </a:extLst>
            </p:cNvPr>
            <p:cNvSpPr/>
            <p:nvPr/>
          </p:nvSpPr>
          <p:spPr>
            <a:xfrm>
              <a:off x="1630281" y="1330992"/>
              <a:ext cx="6169193" cy="622636"/>
            </a:xfrm>
            <a:prstGeom prst="roundRect">
              <a:avLst>
                <a:gd name="adj" fmla="val 34723"/>
              </a:avLst>
            </a:prstGeom>
            <a:solidFill>
              <a:schemeClr val="bg1"/>
            </a:solidFill>
            <a:ln w="38100">
              <a:solidFill>
                <a:srgbClr val="F375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en-GB" sz="2000" dirty="0">
                  <a:solidFill>
                    <a:schemeClr val="tx1"/>
                  </a:solidFill>
                  <a:latin typeface="Twinkl" pitchFamily="2" charset="0"/>
                </a:rPr>
                <a:t>This word is something that children play with.</a:t>
              </a:r>
              <a:endParaRPr lang="en-GB" sz="2000" dirty="0">
                <a:solidFill>
                  <a:schemeClr val="tx1"/>
                </a:solidFill>
              </a:endParaRPr>
            </a:p>
          </p:txBody>
        </p:sp>
        <p:sp>
          <p:nvSpPr>
            <p:cNvPr id="19" name="NUMBER">
              <a:extLst>
                <a:ext uri="{FF2B5EF4-FFF2-40B4-BE49-F238E27FC236}">
                  <a16:creationId xmlns:a16="http://schemas.microsoft.com/office/drawing/2014/main" id="{D7980637-1EEE-48D7-9C0F-DC9AA267BDC4}"/>
                </a:ext>
              </a:extLst>
            </p:cNvPr>
            <p:cNvSpPr/>
            <p:nvPr/>
          </p:nvSpPr>
          <p:spPr>
            <a:xfrm>
              <a:off x="1203160" y="1215189"/>
              <a:ext cx="854242" cy="854242"/>
            </a:xfrm>
            <a:prstGeom prst="ellipse">
              <a:avLst/>
            </a:prstGeom>
            <a:solidFill>
              <a:srgbClr val="F375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b="1" dirty="0"/>
                <a:t>13</a:t>
              </a:r>
            </a:p>
          </p:txBody>
        </p:sp>
      </p:grpSp>
      <p:sp>
        <p:nvSpPr>
          <p:cNvPr id="20" name="Rectangle 19">
            <a:hlinkClick r:id="rId3"/>
            <a:extLst>
              <a:ext uri="{FF2B5EF4-FFF2-40B4-BE49-F238E27FC236}">
                <a16:creationId xmlns:a16="http://schemas.microsoft.com/office/drawing/2014/main" id="{1F3D9EC5-2DAD-49D1-B399-10B07006F100}"/>
              </a:ext>
            </a:extLst>
          </p:cNvPr>
          <p:cNvSpPr/>
          <p:nvPr/>
        </p:nvSpPr>
        <p:spPr>
          <a:xfrm>
            <a:off x="8430936" y="6576969"/>
            <a:ext cx="713064" cy="2810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28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10" presetClass="entr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2" grpId="0" animBg="1"/>
      <p:bldP spid="2" grpId="1" animBg="1"/>
      <p:bldP spid="2" grpId="2" animBg="1"/>
      <p:bldP spid="7" grpId="0"/>
      <p:bldP spid="7" grpId="1"/>
      <p:bldP spid="8" grpId="0" animBg="1"/>
      <p:bldP spid="8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4" grpId="2" animBg="1"/>
      <p:bldP spid="15" grpId="0"/>
      <p:bldP spid="15" grpId="1"/>
      <p:bldP spid="22" grpId="0" animBg="1"/>
      <p:bldP spid="22" grpId="1" animBg="1"/>
      <p:bldP spid="23" grpId="0"/>
      <p:bldP spid="23" grpId="1"/>
      <p:bldP spid="24" grpId="0" animBg="1"/>
      <p:bldP spid="2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">
            <a:extLst>
              <a:ext uri="{FF2B5EF4-FFF2-40B4-BE49-F238E27FC236}">
                <a16:creationId xmlns:a16="http://schemas.microsoft.com/office/drawing/2014/main" id="{332D586D-2E1E-47A6-A5FB-311EB4B4A94D}"/>
              </a:ext>
            </a:extLst>
          </p:cNvPr>
          <p:cNvSpPr/>
          <p:nvPr/>
        </p:nvSpPr>
        <p:spPr>
          <a:xfrm>
            <a:off x="1696783" y="1808930"/>
            <a:ext cx="6367045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7200" b="1" dirty="0">
                <a:latin typeface="Twinkl" pitchFamily="2" charset="0"/>
              </a:rPr>
              <a:t>b</a:t>
            </a:r>
            <a:r>
              <a:rPr lang="en-GB" sz="7200" b="1" u="sng" dirty="0">
                <a:latin typeface="Twinkl" pitchFamily="2" charset="0"/>
              </a:rPr>
              <a:t>   </a:t>
            </a:r>
            <a:r>
              <a:rPr lang="en-GB" sz="7200" b="1" dirty="0">
                <a:latin typeface="Twinkl" pitchFamily="2" charset="0"/>
              </a:rPr>
              <a:t>n</a:t>
            </a:r>
            <a:r>
              <a:rPr lang="en-GB" sz="7200" b="1" u="sng" dirty="0">
                <a:latin typeface="Twinkl" pitchFamily="2" charset="0"/>
              </a:rPr>
              <a:t>   </a:t>
            </a:r>
            <a:r>
              <a:rPr lang="en-GB" sz="7200" b="1" dirty="0">
                <a:latin typeface="Twinkl" pitchFamily="2" charset="0"/>
              </a:rPr>
              <a:t>s</a:t>
            </a:r>
            <a:endParaRPr lang="en-GB" sz="7200" b="1" dirty="0"/>
          </a:p>
        </p:txBody>
      </p:sp>
      <p:sp>
        <p:nvSpPr>
          <p:cNvPr id="2" name="Clue Button">
            <a:extLst>
              <a:ext uri="{FF2B5EF4-FFF2-40B4-BE49-F238E27FC236}">
                <a16:creationId xmlns:a16="http://schemas.microsoft.com/office/drawing/2014/main" id="{3411197B-29AF-4758-B311-33B9A3DF8E09}"/>
              </a:ext>
            </a:extLst>
          </p:cNvPr>
          <p:cNvSpPr/>
          <p:nvPr/>
        </p:nvSpPr>
        <p:spPr>
          <a:xfrm>
            <a:off x="5167726" y="2327398"/>
            <a:ext cx="986590" cy="601579"/>
          </a:xfrm>
          <a:prstGeom prst="roundRect">
            <a:avLst/>
          </a:prstGeom>
          <a:solidFill>
            <a:srgbClr val="F375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Clue</a:t>
            </a:r>
            <a:endParaRPr lang="en-GB" sz="2000" b="1" dirty="0"/>
          </a:p>
        </p:txBody>
      </p:sp>
      <p:sp>
        <p:nvSpPr>
          <p:cNvPr id="7" name="Line 2">
            <a:extLst>
              <a:ext uri="{FF2B5EF4-FFF2-40B4-BE49-F238E27FC236}">
                <a16:creationId xmlns:a16="http://schemas.microsoft.com/office/drawing/2014/main" id="{40DBE2AD-A0FD-42A1-9568-D00F98773410}"/>
              </a:ext>
            </a:extLst>
          </p:cNvPr>
          <p:cNvSpPr/>
          <p:nvPr/>
        </p:nvSpPr>
        <p:spPr>
          <a:xfrm>
            <a:off x="755650" y="4725967"/>
            <a:ext cx="76327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2000" dirty="0">
                <a:latin typeface="Twinkl" pitchFamily="2" charset="0"/>
              </a:rPr>
              <a:t>Circle the missing sound on your answer sheet. </a:t>
            </a:r>
            <a:endParaRPr lang="en-GB" sz="2000" dirty="0"/>
          </a:p>
        </p:txBody>
      </p:sp>
      <p:sp>
        <p:nvSpPr>
          <p:cNvPr id="8" name="Answer Button">
            <a:extLst>
              <a:ext uri="{FF2B5EF4-FFF2-40B4-BE49-F238E27FC236}">
                <a16:creationId xmlns:a16="http://schemas.microsoft.com/office/drawing/2014/main" id="{ABB9E6DB-9FD8-44A7-BBE1-E1B37266655C}"/>
              </a:ext>
            </a:extLst>
          </p:cNvPr>
          <p:cNvSpPr/>
          <p:nvPr/>
        </p:nvSpPr>
        <p:spPr>
          <a:xfrm>
            <a:off x="3922295" y="5241240"/>
            <a:ext cx="1299411" cy="601579"/>
          </a:xfrm>
          <a:prstGeom prst="roundRect">
            <a:avLst/>
          </a:prstGeom>
          <a:solidFill>
            <a:srgbClr val="F375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Answer</a:t>
            </a:r>
            <a:endParaRPr lang="en-GB" sz="2000" b="1" dirty="0"/>
          </a:p>
        </p:txBody>
      </p:sp>
      <p:sp>
        <p:nvSpPr>
          <p:cNvPr id="12" name="Next Slide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4255E4F-70EE-49B5-BB76-C75DCEA2D4C2}"/>
              </a:ext>
            </a:extLst>
          </p:cNvPr>
          <p:cNvSpPr/>
          <p:nvPr/>
        </p:nvSpPr>
        <p:spPr>
          <a:xfrm>
            <a:off x="7543798" y="5638280"/>
            <a:ext cx="986590" cy="601579"/>
          </a:xfrm>
          <a:prstGeom prst="roundRect">
            <a:avLst/>
          </a:prstGeom>
          <a:solidFill>
            <a:srgbClr val="F375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Next</a:t>
            </a:r>
            <a:endParaRPr lang="en-GB" sz="2000" b="1" dirty="0"/>
          </a:p>
        </p:txBody>
      </p:sp>
      <p:sp>
        <p:nvSpPr>
          <p:cNvPr id="13" name="Next 1">
            <a:extLst>
              <a:ext uri="{FF2B5EF4-FFF2-40B4-BE49-F238E27FC236}">
                <a16:creationId xmlns:a16="http://schemas.microsoft.com/office/drawing/2014/main" id="{B4B986F6-8E45-453C-8412-0DCFBFC9195F}"/>
              </a:ext>
            </a:extLst>
          </p:cNvPr>
          <p:cNvSpPr/>
          <p:nvPr/>
        </p:nvSpPr>
        <p:spPr>
          <a:xfrm>
            <a:off x="4078705" y="1732937"/>
            <a:ext cx="986590" cy="601579"/>
          </a:xfrm>
          <a:prstGeom prst="roundRect">
            <a:avLst/>
          </a:prstGeom>
          <a:solidFill>
            <a:srgbClr val="F375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Next</a:t>
            </a:r>
            <a:endParaRPr lang="en-GB" sz="2000" b="1" dirty="0"/>
          </a:p>
        </p:txBody>
      </p:sp>
      <p:sp>
        <p:nvSpPr>
          <p:cNvPr id="14" name="Next 2">
            <a:extLst>
              <a:ext uri="{FF2B5EF4-FFF2-40B4-BE49-F238E27FC236}">
                <a16:creationId xmlns:a16="http://schemas.microsoft.com/office/drawing/2014/main" id="{D98AC6E1-F6FD-4B69-9924-961E0E6A25FE}"/>
              </a:ext>
            </a:extLst>
          </p:cNvPr>
          <p:cNvSpPr/>
          <p:nvPr/>
        </p:nvSpPr>
        <p:spPr>
          <a:xfrm>
            <a:off x="6256584" y="2327398"/>
            <a:ext cx="986590" cy="601579"/>
          </a:xfrm>
          <a:prstGeom prst="roundRect">
            <a:avLst/>
          </a:prstGeom>
          <a:solidFill>
            <a:srgbClr val="F375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Next</a:t>
            </a:r>
            <a:endParaRPr lang="en-GB" sz="2000" b="1" dirty="0"/>
          </a:p>
        </p:txBody>
      </p:sp>
      <p:pic>
        <p:nvPicPr>
          <p:cNvPr id="16" name="Image">
            <a:extLst>
              <a:ext uri="{FF2B5EF4-FFF2-40B4-BE49-F238E27FC236}">
                <a16:creationId xmlns:a16="http://schemas.microsoft.com/office/drawing/2014/main" id="{EF2AD3F3-7FF9-4D8E-8680-481BF26AA1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67726" y="1679316"/>
            <a:ext cx="2605746" cy="1278723"/>
          </a:xfrm>
          <a:prstGeom prst="rect">
            <a:avLst/>
          </a:prstGeom>
        </p:spPr>
      </p:pic>
      <p:sp>
        <p:nvSpPr>
          <p:cNvPr id="22" name="Next 3 ALT">
            <a:extLst>
              <a:ext uri="{FF2B5EF4-FFF2-40B4-BE49-F238E27FC236}">
                <a16:creationId xmlns:a16="http://schemas.microsoft.com/office/drawing/2014/main" id="{E240A2A9-5197-481C-BBD0-BF09027AD9DD}"/>
              </a:ext>
            </a:extLst>
          </p:cNvPr>
          <p:cNvSpPr/>
          <p:nvPr/>
        </p:nvSpPr>
        <p:spPr>
          <a:xfrm>
            <a:off x="6522526" y="2972080"/>
            <a:ext cx="986590" cy="601579"/>
          </a:xfrm>
          <a:prstGeom prst="roundRect">
            <a:avLst/>
          </a:prstGeom>
          <a:solidFill>
            <a:srgbClr val="F375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Next</a:t>
            </a:r>
            <a:endParaRPr lang="en-GB" sz="2000" b="1" dirty="0"/>
          </a:p>
        </p:txBody>
      </p:sp>
      <p:sp>
        <p:nvSpPr>
          <p:cNvPr id="23" name="Line 2 ALT">
            <a:extLst>
              <a:ext uri="{FF2B5EF4-FFF2-40B4-BE49-F238E27FC236}">
                <a16:creationId xmlns:a16="http://schemas.microsoft.com/office/drawing/2014/main" id="{ACEADC98-D1F4-48FF-A858-79356ECCD1D7}"/>
              </a:ext>
            </a:extLst>
          </p:cNvPr>
          <p:cNvSpPr/>
          <p:nvPr/>
        </p:nvSpPr>
        <p:spPr>
          <a:xfrm>
            <a:off x="755650" y="4725966"/>
            <a:ext cx="76327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2000" dirty="0">
                <a:latin typeface="Twinkl" pitchFamily="2" charset="0"/>
              </a:rPr>
              <a:t>Circle the missing sound on your answer sheet. </a:t>
            </a:r>
            <a:endParaRPr lang="en-GB" sz="2000" dirty="0"/>
          </a:p>
        </p:txBody>
      </p:sp>
      <p:sp>
        <p:nvSpPr>
          <p:cNvPr id="24" name="Answer Button ALT">
            <a:extLst>
              <a:ext uri="{FF2B5EF4-FFF2-40B4-BE49-F238E27FC236}">
                <a16:creationId xmlns:a16="http://schemas.microsoft.com/office/drawing/2014/main" id="{90365E16-3E5F-44C3-B194-1AC3E88BBD24}"/>
              </a:ext>
            </a:extLst>
          </p:cNvPr>
          <p:cNvSpPr/>
          <p:nvPr/>
        </p:nvSpPr>
        <p:spPr>
          <a:xfrm>
            <a:off x="3922293" y="5241240"/>
            <a:ext cx="1299411" cy="601579"/>
          </a:xfrm>
          <a:prstGeom prst="roundRect">
            <a:avLst/>
          </a:prstGeom>
          <a:solidFill>
            <a:srgbClr val="F375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Answer</a:t>
            </a:r>
            <a:endParaRPr lang="en-GB" sz="2000" b="1" dirty="0"/>
          </a:p>
        </p:txBody>
      </p:sp>
      <p:sp>
        <p:nvSpPr>
          <p:cNvPr id="20" name="Word">
            <a:extLst>
              <a:ext uri="{FF2B5EF4-FFF2-40B4-BE49-F238E27FC236}">
                <a16:creationId xmlns:a16="http://schemas.microsoft.com/office/drawing/2014/main" id="{48074459-2E46-4FB6-951C-A1C4682B7185}"/>
              </a:ext>
            </a:extLst>
          </p:cNvPr>
          <p:cNvSpPr/>
          <p:nvPr/>
        </p:nvSpPr>
        <p:spPr>
          <a:xfrm>
            <a:off x="1696783" y="3192337"/>
            <a:ext cx="6367045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5400" b="1" dirty="0">
                <a:latin typeface="Twinkl" pitchFamily="2" charset="0"/>
              </a:rPr>
              <a:t>a-e	</a:t>
            </a:r>
            <a:r>
              <a:rPr lang="en-GB" sz="5400" b="1" dirty="0" err="1">
                <a:latin typeface="Twinkl" pitchFamily="2" charset="0"/>
              </a:rPr>
              <a:t>i</a:t>
            </a:r>
            <a:r>
              <a:rPr lang="en-GB" sz="5400" b="1" dirty="0">
                <a:latin typeface="Twinkl" pitchFamily="2" charset="0"/>
              </a:rPr>
              <a:t>-e		o-e</a:t>
            </a:r>
            <a:endParaRPr lang="en-GB" sz="5400" b="1" dirty="0"/>
          </a:p>
        </p:txBody>
      </p:sp>
      <p:grpSp>
        <p:nvGrpSpPr>
          <p:cNvPr id="4" name="ANSWER">
            <a:extLst>
              <a:ext uri="{FF2B5EF4-FFF2-40B4-BE49-F238E27FC236}">
                <a16:creationId xmlns:a16="http://schemas.microsoft.com/office/drawing/2014/main" id="{C7DE052A-2966-4CA7-A322-62F0A3004B16}"/>
              </a:ext>
            </a:extLst>
          </p:cNvPr>
          <p:cNvGrpSpPr/>
          <p:nvPr/>
        </p:nvGrpSpPr>
        <p:grpSpPr>
          <a:xfrm>
            <a:off x="1696783" y="1805894"/>
            <a:ext cx="6367045" cy="2438505"/>
            <a:chOff x="1268158" y="2121754"/>
            <a:chExt cx="6367045" cy="2438505"/>
          </a:xfrm>
        </p:grpSpPr>
        <p:sp>
          <p:nvSpPr>
            <p:cNvPr id="21" name="Word">
              <a:extLst>
                <a:ext uri="{FF2B5EF4-FFF2-40B4-BE49-F238E27FC236}">
                  <a16:creationId xmlns:a16="http://schemas.microsoft.com/office/drawing/2014/main" id="{ADA181CA-2F5D-43EB-BBD3-838B3AAD8D6E}"/>
                </a:ext>
              </a:extLst>
            </p:cNvPr>
            <p:cNvSpPr/>
            <p:nvPr/>
          </p:nvSpPr>
          <p:spPr>
            <a:xfrm>
              <a:off x="1268158" y="2121754"/>
              <a:ext cx="6367045" cy="110799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sz="7200" dirty="0">
                  <a:solidFill>
                    <a:srgbClr val="CB4793"/>
                  </a:solidFill>
                  <a:latin typeface="Twinkl" pitchFamily="2" charset="0"/>
                </a:rPr>
                <a:t>b</a:t>
              </a:r>
              <a:r>
                <a:rPr lang="en-GB" sz="7200" b="1" dirty="0">
                  <a:solidFill>
                    <a:srgbClr val="CB4793"/>
                  </a:solidFill>
                  <a:latin typeface="Twinkl" pitchFamily="2" charset="0"/>
                </a:rPr>
                <a:t>o</a:t>
              </a:r>
              <a:r>
                <a:rPr lang="en-GB" sz="7200" dirty="0">
                  <a:solidFill>
                    <a:srgbClr val="CB4793"/>
                  </a:solidFill>
                  <a:latin typeface="Twinkl" pitchFamily="2" charset="0"/>
                </a:rPr>
                <a:t>n</a:t>
              </a:r>
              <a:r>
                <a:rPr lang="en-GB" sz="7200" b="1" dirty="0">
                  <a:solidFill>
                    <a:srgbClr val="CB4793"/>
                  </a:solidFill>
                  <a:latin typeface="Twinkl" pitchFamily="2" charset="0"/>
                </a:rPr>
                <a:t>e</a:t>
              </a:r>
              <a:r>
                <a:rPr lang="en-GB" sz="7200" dirty="0">
                  <a:solidFill>
                    <a:srgbClr val="CB4793"/>
                  </a:solidFill>
                  <a:latin typeface="Twinkl" pitchFamily="2" charset="0"/>
                </a:rPr>
                <a:t>s</a:t>
              </a:r>
              <a:endParaRPr lang="en-GB" sz="7200" b="1" dirty="0">
                <a:solidFill>
                  <a:srgbClr val="CB4793"/>
                </a:solidFill>
              </a:endParaRPr>
            </a:p>
          </p:txBody>
        </p:sp>
        <p:sp>
          <p:nvSpPr>
            <p:cNvPr id="25" name="Word">
              <a:extLst>
                <a:ext uri="{FF2B5EF4-FFF2-40B4-BE49-F238E27FC236}">
                  <a16:creationId xmlns:a16="http://schemas.microsoft.com/office/drawing/2014/main" id="{CB329780-3698-4F23-87D2-4F123D9F8144}"/>
                </a:ext>
              </a:extLst>
            </p:cNvPr>
            <p:cNvSpPr/>
            <p:nvPr/>
          </p:nvSpPr>
          <p:spPr>
            <a:xfrm>
              <a:off x="1268158" y="3516705"/>
              <a:ext cx="6367045" cy="83099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sz="5400" b="1" dirty="0">
                  <a:solidFill>
                    <a:srgbClr val="CB4793"/>
                  </a:solidFill>
                  <a:latin typeface="Twinkl" pitchFamily="2" charset="0"/>
                </a:rPr>
                <a:t>a-e	</a:t>
              </a:r>
              <a:r>
                <a:rPr lang="en-GB" sz="5400" b="1" dirty="0" err="1">
                  <a:solidFill>
                    <a:srgbClr val="CB4793"/>
                  </a:solidFill>
                  <a:latin typeface="Twinkl" pitchFamily="2" charset="0"/>
                </a:rPr>
                <a:t>i</a:t>
              </a:r>
              <a:r>
                <a:rPr lang="en-GB" sz="5400" b="1" dirty="0">
                  <a:solidFill>
                    <a:srgbClr val="CB4793"/>
                  </a:solidFill>
                  <a:latin typeface="Twinkl" pitchFamily="2" charset="0"/>
                </a:rPr>
                <a:t>-e		o-e</a:t>
              </a:r>
              <a:endParaRPr lang="en-GB" sz="5400" b="1" dirty="0">
                <a:solidFill>
                  <a:srgbClr val="CB4793"/>
                </a:solidFill>
              </a:endParaRP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700677B-502F-41B1-BD6A-F1E4D6A12876}"/>
                </a:ext>
              </a:extLst>
            </p:cNvPr>
            <p:cNvSpPr/>
            <p:nvPr/>
          </p:nvSpPr>
          <p:spPr>
            <a:xfrm>
              <a:off x="4862499" y="3460849"/>
              <a:ext cx="1099410" cy="1099410"/>
            </a:xfrm>
            <a:prstGeom prst="ellipse">
              <a:avLst/>
            </a:prstGeom>
            <a:noFill/>
            <a:ln w="57150">
              <a:solidFill>
                <a:srgbClr val="CB47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6" name="QUESTION">
            <a:extLst>
              <a:ext uri="{FF2B5EF4-FFF2-40B4-BE49-F238E27FC236}">
                <a16:creationId xmlns:a16="http://schemas.microsoft.com/office/drawing/2014/main" id="{2F9FA96E-C12F-421F-A695-641216B1B729}"/>
              </a:ext>
            </a:extLst>
          </p:cNvPr>
          <p:cNvGrpSpPr/>
          <p:nvPr/>
        </p:nvGrpSpPr>
        <p:grpSpPr>
          <a:xfrm>
            <a:off x="1887454" y="867915"/>
            <a:ext cx="5369092" cy="854242"/>
            <a:chOff x="1203160" y="1215189"/>
            <a:chExt cx="5369092" cy="854242"/>
          </a:xfrm>
        </p:grpSpPr>
        <p:sp>
          <p:nvSpPr>
            <p:cNvPr id="27" name="WORDS">
              <a:extLst>
                <a:ext uri="{FF2B5EF4-FFF2-40B4-BE49-F238E27FC236}">
                  <a16:creationId xmlns:a16="http://schemas.microsoft.com/office/drawing/2014/main" id="{F719D04F-476B-4F47-8E87-BC3F99E61226}"/>
                </a:ext>
              </a:extLst>
            </p:cNvPr>
            <p:cNvSpPr/>
            <p:nvPr/>
          </p:nvSpPr>
          <p:spPr>
            <a:xfrm>
              <a:off x="1630281" y="1330992"/>
              <a:ext cx="4941971" cy="622636"/>
            </a:xfrm>
            <a:prstGeom prst="roundRect">
              <a:avLst>
                <a:gd name="adj" fmla="val 34723"/>
              </a:avLst>
            </a:prstGeom>
            <a:solidFill>
              <a:schemeClr val="bg1"/>
            </a:solidFill>
            <a:ln w="38100">
              <a:solidFill>
                <a:srgbClr val="F375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en-GB" sz="2000" dirty="0">
                  <a:solidFill>
                    <a:schemeClr val="tx1"/>
                  </a:solidFill>
                  <a:latin typeface="Twinkl" pitchFamily="2" charset="0"/>
                </a:rPr>
                <a:t>You can find these inside your body.</a:t>
              </a:r>
              <a:endParaRPr lang="en-GB" sz="2000" dirty="0">
                <a:solidFill>
                  <a:schemeClr val="tx1"/>
                </a:solidFill>
              </a:endParaRPr>
            </a:p>
          </p:txBody>
        </p:sp>
        <p:sp>
          <p:nvSpPr>
            <p:cNvPr id="28" name="NUMBER">
              <a:extLst>
                <a:ext uri="{FF2B5EF4-FFF2-40B4-BE49-F238E27FC236}">
                  <a16:creationId xmlns:a16="http://schemas.microsoft.com/office/drawing/2014/main" id="{87DA47BB-50F8-437D-956E-BBA1AC3FE4CF}"/>
                </a:ext>
              </a:extLst>
            </p:cNvPr>
            <p:cNvSpPr/>
            <p:nvPr/>
          </p:nvSpPr>
          <p:spPr>
            <a:xfrm>
              <a:off x="1203160" y="1215189"/>
              <a:ext cx="854242" cy="854242"/>
            </a:xfrm>
            <a:prstGeom prst="ellipse">
              <a:avLst/>
            </a:prstGeom>
            <a:solidFill>
              <a:srgbClr val="F375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b="1" dirty="0"/>
                <a:t>14</a:t>
              </a:r>
            </a:p>
          </p:txBody>
        </p:sp>
      </p:grpSp>
      <p:sp>
        <p:nvSpPr>
          <p:cNvPr id="5" name="Right Bracket 4">
            <a:extLst>
              <a:ext uri="{FF2B5EF4-FFF2-40B4-BE49-F238E27FC236}">
                <a16:creationId xmlns:a16="http://schemas.microsoft.com/office/drawing/2014/main" id="{B29B730B-0971-4510-AAB1-7E7CDF6FF1E5}"/>
              </a:ext>
            </a:extLst>
          </p:cNvPr>
          <p:cNvSpPr/>
          <p:nvPr/>
        </p:nvSpPr>
        <p:spPr>
          <a:xfrm rot="5400000">
            <a:off x="3156689" y="2481637"/>
            <a:ext cx="206483" cy="1309688"/>
          </a:xfrm>
          <a:prstGeom prst="rightBracket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ight Bracket 28">
            <a:extLst>
              <a:ext uri="{FF2B5EF4-FFF2-40B4-BE49-F238E27FC236}">
                <a16:creationId xmlns:a16="http://schemas.microsoft.com/office/drawing/2014/main" id="{A62C900D-DA26-4F1D-B428-14241EECD41E}"/>
              </a:ext>
            </a:extLst>
          </p:cNvPr>
          <p:cNvSpPr/>
          <p:nvPr/>
        </p:nvSpPr>
        <p:spPr>
          <a:xfrm rot="5400000">
            <a:off x="2782310" y="2643689"/>
            <a:ext cx="229818" cy="962250"/>
          </a:xfrm>
          <a:prstGeom prst="rightBracket">
            <a:avLst/>
          </a:prstGeom>
          <a:ln w="76200">
            <a:solidFill>
              <a:srgbClr val="CA479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CB4793"/>
              </a:solidFill>
            </a:endParaRPr>
          </a:p>
        </p:txBody>
      </p:sp>
      <p:sp>
        <p:nvSpPr>
          <p:cNvPr id="30" name="Rectangle 29">
            <a:hlinkClick r:id="rId3"/>
            <a:extLst>
              <a:ext uri="{FF2B5EF4-FFF2-40B4-BE49-F238E27FC236}">
                <a16:creationId xmlns:a16="http://schemas.microsoft.com/office/drawing/2014/main" id="{802698A9-B999-423C-8E19-4E341A93E52A}"/>
              </a:ext>
            </a:extLst>
          </p:cNvPr>
          <p:cNvSpPr/>
          <p:nvPr/>
        </p:nvSpPr>
        <p:spPr>
          <a:xfrm>
            <a:off x="8430936" y="6576969"/>
            <a:ext cx="713064" cy="2810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8" name="Image">
            <a:extLst>
              <a:ext uri="{FF2B5EF4-FFF2-40B4-BE49-F238E27FC236}">
                <a16:creationId xmlns:a16="http://schemas.microsoft.com/office/drawing/2014/main" id="{1D7D91BD-6C96-4631-B5D9-00D3BDA483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46175" y="2284295"/>
            <a:ext cx="1545150" cy="75825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B6CA8431-DC8A-469F-8926-3F4CF6578897}"/>
              </a:ext>
            </a:extLst>
          </p:cNvPr>
          <p:cNvGrpSpPr/>
          <p:nvPr/>
        </p:nvGrpSpPr>
        <p:grpSpPr>
          <a:xfrm>
            <a:off x="1814847" y="2843548"/>
            <a:ext cx="2867372" cy="276726"/>
            <a:chOff x="1814847" y="2843548"/>
            <a:chExt cx="2867372" cy="276726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238B271D-4364-40E0-B5CF-775B881ABFA8}"/>
                </a:ext>
              </a:extLst>
            </p:cNvPr>
            <p:cNvSpPr/>
            <p:nvPr/>
          </p:nvSpPr>
          <p:spPr>
            <a:xfrm>
              <a:off x="1814847" y="2843548"/>
              <a:ext cx="276726" cy="27672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5A222EA8-B6F3-47FA-AA6B-2BA2CBED97BC}"/>
                </a:ext>
              </a:extLst>
            </p:cNvPr>
            <p:cNvSpPr/>
            <p:nvPr/>
          </p:nvSpPr>
          <p:spPr>
            <a:xfrm>
              <a:off x="3110170" y="2843548"/>
              <a:ext cx="276726" cy="27672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E8D18044-FC33-4D4C-9482-E258DF6FE365}"/>
                </a:ext>
              </a:extLst>
            </p:cNvPr>
            <p:cNvSpPr/>
            <p:nvPr/>
          </p:nvSpPr>
          <p:spPr>
            <a:xfrm>
              <a:off x="4405493" y="2843548"/>
              <a:ext cx="276726" cy="27672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83477E5-CAF6-40DE-9AA2-425CCDB6198E}"/>
              </a:ext>
            </a:extLst>
          </p:cNvPr>
          <p:cNvGrpSpPr/>
          <p:nvPr/>
        </p:nvGrpSpPr>
        <p:grpSpPr>
          <a:xfrm>
            <a:off x="1836969" y="2849100"/>
            <a:ext cx="2142379" cy="276726"/>
            <a:chOff x="1836969" y="2849100"/>
            <a:chExt cx="2142379" cy="276726"/>
          </a:xfrm>
          <a:solidFill>
            <a:srgbClr val="CA4793"/>
          </a:solidFill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95F33809-5C2C-4D5E-B886-9C42BA4C9B8E}"/>
                </a:ext>
              </a:extLst>
            </p:cNvPr>
            <p:cNvSpPr/>
            <p:nvPr/>
          </p:nvSpPr>
          <p:spPr>
            <a:xfrm>
              <a:off x="1836969" y="2849100"/>
              <a:ext cx="276726" cy="2767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C380EF09-EA87-4125-B527-CC1056A88580}"/>
                </a:ext>
              </a:extLst>
            </p:cNvPr>
            <p:cNvSpPr/>
            <p:nvPr/>
          </p:nvSpPr>
          <p:spPr>
            <a:xfrm>
              <a:off x="2769795" y="2849100"/>
              <a:ext cx="276726" cy="2767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74F9B886-CC02-479B-9588-699F4C2C8714}"/>
                </a:ext>
              </a:extLst>
            </p:cNvPr>
            <p:cNvSpPr/>
            <p:nvPr/>
          </p:nvSpPr>
          <p:spPr>
            <a:xfrm>
              <a:off x="3702622" y="2849100"/>
              <a:ext cx="276726" cy="2767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456488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10" presetClass="entr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2" grpId="0" animBg="1"/>
      <p:bldP spid="2" grpId="1" animBg="1"/>
      <p:bldP spid="2" grpId="2" animBg="1"/>
      <p:bldP spid="7" grpId="0"/>
      <p:bldP spid="7" grpId="1"/>
      <p:bldP spid="8" grpId="0" animBg="1"/>
      <p:bldP spid="8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4" grpId="2" animBg="1"/>
      <p:bldP spid="22" grpId="0" animBg="1"/>
      <p:bldP spid="22" grpId="1" animBg="1"/>
      <p:bldP spid="23" grpId="0"/>
      <p:bldP spid="23" grpId="1"/>
      <p:bldP spid="24" grpId="0" animBg="1"/>
      <p:bldP spid="24" grpId="1" animBg="1"/>
      <p:bldP spid="20" grpId="0"/>
      <p:bldP spid="20" grpId="1"/>
      <p:bldP spid="20" grpId="2"/>
      <p:bldP spid="5" grpId="0" animBg="1"/>
      <p:bldP spid="5" grpId="1" animBg="1"/>
      <p:bldP spid="5" grpId="2" animBg="1"/>
      <p:bldP spid="29" grpId="0" animBg="1"/>
      <p:bldP spid="29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2">
            <a:extLst>
              <a:ext uri="{FF2B5EF4-FFF2-40B4-BE49-F238E27FC236}">
                <a16:creationId xmlns:a16="http://schemas.microsoft.com/office/drawing/2014/main" id="{40DBE2AD-A0FD-42A1-9568-D00F98773410}"/>
              </a:ext>
            </a:extLst>
          </p:cNvPr>
          <p:cNvSpPr/>
          <p:nvPr/>
        </p:nvSpPr>
        <p:spPr>
          <a:xfrm>
            <a:off x="755650" y="2015771"/>
            <a:ext cx="76327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2000" dirty="0">
                <a:latin typeface="Twinkl" pitchFamily="2" charset="0"/>
              </a:rPr>
              <a:t>Fill in the missing word in the sentence.</a:t>
            </a:r>
            <a:endParaRPr lang="en-GB" sz="2000" dirty="0"/>
          </a:p>
        </p:txBody>
      </p:sp>
      <p:sp>
        <p:nvSpPr>
          <p:cNvPr id="8" name="Answer Button">
            <a:extLst>
              <a:ext uri="{FF2B5EF4-FFF2-40B4-BE49-F238E27FC236}">
                <a16:creationId xmlns:a16="http://schemas.microsoft.com/office/drawing/2014/main" id="{ABB9E6DB-9FD8-44A7-BBE1-E1B37266655C}"/>
              </a:ext>
            </a:extLst>
          </p:cNvPr>
          <p:cNvSpPr/>
          <p:nvPr/>
        </p:nvSpPr>
        <p:spPr>
          <a:xfrm>
            <a:off x="3922295" y="4359927"/>
            <a:ext cx="1299411" cy="601579"/>
          </a:xfrm>
          <a:prstGeom prst="roundRect">
            <a:avLst/>
          </a:prstGeom>
          <a:solidFill>
            <a:srgbClr val="F375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Answer</a:t>
            </a:r>
            <a:endParaRPr lang="en-GB" sz="2000" b="1" dirty="0"/>
          </a:p>
        </p:txBody>
      </p:sp>
      <p:sp>
        <p:nvSpPr>
          <p:cNvPr id="12" name="Next Slide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4255E4F-70EE-49B5-BB76-C75DCEA2D4C2}"/>
              </a:ext>
            </a:extLst>
          </p:cNvPr>
          <p:cNvSpPr/>
          <p:nvPr/>
        </p:nvSpPr>
        <p:spPr>
          <a:xfrm>
            <a:off x="7543798" y="5638280"/>
            <a:ext cx="986590" cy="601579"/>
          </a:xfrm>
          <a:prstGeom prst="roundRect">
            <a:avLst/>
          </a:prstGeom>
          <a:solidFill>
            <a:srgbClr val="F375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Next</a:t>
            </a:r>
            <a:endParaRPr lang="en-GB" sz="2000" b="1" dirty="0"/>
          </a:p>
        </p:txBody>
      </p:sp>
      <p:sp>
        <p:nvSpPr>
          <p:cNvPr id="13" name="Next 1">
            <a:extLst>
              <a:ext uri="{FF2B5EF4-FFF2-40B4-BE49-F238E27FC236}">
                <a16:creationId xmlns:a16="http://schemas.microsoft.com/office/drawing/2014/main" id="{B4B986F6-8E45-453C-8412-0DCFBFC9195F}"/>
              </a:ext>
            </a:extLst>
          </p:cNvPr>
          <p:cNvSpPr/>
          <p:nvPr/>
        </p:nvSpPr>
        <p:spPr>
          <a:xfrm>
            <a:off x="4078705" y="1732937"/>
            <a:ext cx="986590" cy="601579"/>
          </a:xfrm>
          <a:prstGeom prst="roundRect">
            <a:avLst/>
          </a:prstGeom>
          <a:solidFill>
            <a:srgbClr val="F375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Next</a:t>
            </a:r>
            <a:endParaRPr lang="en-GB" sz="2000" b="1" dirty="0"/>
          </a:p>
        </p:txBody>
      </p:sp>
      <p:sp>
        <p:nvSpPr>
          <p:cNvPr id="6" name="Word">
            <a:extLst>
              <a:ext uri="{FF2B5EF4-FFF2-40B4-BE49-F238E27FC236}">
                <a16:creationId xmlns:a16="http://schemas.microsoft.com/office/drawing/2014/main" id="{332D586D-2E1E-47A6-A5FB-311EB4B4A94D}"/>
              </a:ext>
            </a:extLst>
          </p:cNvPr>
          <p:cNvSpPr/>
          <p:nvPr/>
        </p:nvSpPr>
        <p:spPr>
          <a:xfrm>
            <a:off x="2213309" y="2439955"/>
            <a:ext cx="2771775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7200" b="1" dirty="0">
                <a:latin typeface="Twinkl" pitchFamily="2" charset="0"/>
              </a:rPr>
              <a:t>t</a:t>
            </a:r>
            <a:r>
              <a:rPr lang="en-GB" sz="7200" b="1" u="sng" dirty="0">
                <a:latin typeface="Twinkl" pitchFamily="2" charset="0"/>
              </a:rPr>
              <a:t>   </a:t>
            </a:r>
            <a:r>
              <a:rPr lang="en-GB" sz="7200" b="1" dirty="0">
                <a:latin typeface="Twinkl" pitchFamily="2" charset="0"/>
              </a:rPr>
              <a:t>m</a:t>
            </a:r>
            <a:r>
              <a:rPr lang="en-GB" sz="7200" b="1" u="sng" dirty="0">
                <a:latin typeface="Twinkl" pitchFamily="2" charset="0"/>
              </a:rPr>
              <a:t>	     </a:t>
            </a:r>
            <a:endParaRPr lang="en-GB" sz="7200" b="1" dirty="0"/>
          </a:p>
        </p:txBody>
      </p:sp>
      <p:pic>
        <p:nvPicPr>
          <p:cNvPr id="16" name="Image">
            <a:extLst>
              <a:ext uri="{FF2B5EF4-FFF2-40B4-BE49-F238E27FC236}">
                <a16:creationId xmlns:a16="http://schemas.microsoft.com/office/drawing/2014/main" id="{EF2AD3F3-7FF9-4D8E-8680-481BF26AA1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29965" y="2430844"/>
            <a:ext cx="1742307" cy="1741219"/>
          </a:xfrm>
          <a:prstGeom prst="rect">
            <a:avLst/>
          </a:prstGeom>
        </p:spPr>
      </p:pic>
      <p:sp>
        <p:nvSpPr>
          <p:cNvPr id="26" name="Word ANSWER">
            <a:extLst>
              <a:ext uri="{FF2B5EF4-FFF2-40B4-BE49-F238E27FC236}">
                <a16:creationId xmlns:a16="http://schemas.microsoft.com/office/drawing/2014/main" id="{3C62F779-5FAA-4992-B7D8-C02CC70B780E}"/>
              </a:ext>
            </a:extLst>
          </p:cNvPr>
          <p:cNvSpPr/>
          <p:nvPr/>
        </p:nvSpPr>
        <p:spPr>
          <a:xfrm>
            <a:off x="2213309" y="2439955"/>
            <a:ext cx="2040520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7200" b="1" dirty="0">
                <a:solidFill>
                  <a:srgbClr val="CB4793"/>
                </a:solidFill>
                <a:latin typeface="Twinkl" pitchFamily="2" charset="0"/>
              </a:rPr>
              <a:t>time</a:t>
            </a:r>
            <a:endParaRPr lang="en-GB" sz="7200" b="1" dirty="0">
              <a:solidFill>
                <a:srgbClr val="CB4793"/>
              </a:solidFill>
            </a:endParaRPr>
          </a:p>
        </p:txBody>
      </p:sp>
      <p:sp>
        <p:nvSpPr>
          <p:cNvPr id="2" name="Clue Button">
            <a:extLst>
              <a:ext uri="{FF2B5EF4-FFF2-40B4-BE49-F238E27FC236}">
                <a16:creationId xmlns:a16="http://schemas.microsoft.com/office/drawing/2014/main" id="{3411197B-29AF-4758-B311-33B9A3DF8E09}"/>
              </a:ext>
            </a:extLst>
          </p:cNvPr>
          <p:cNvSpPr/>
          <p:nvPr/>
        </p:nvSpPr>
        <p:spPr>
          <a:xfrm>
            <a:off x="3483143" y="2526452"/>
            <a:ext cx="986590" cy="601579"/>
          </a:xfrm>
          <a:prstGeom prst="roundRect">
            <a:avLst/>
          </a:prstGeom>
          <a:solidFill>
            <a:srgbClr val="F375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Clue</a:t>
            </a:r>
            <a:endParaRPr lang="en-GB" sz="2000" b="1" dirty="0"/>
          </a:p>
        </p:txBody>
      </p:sp>
      <p:sp>
        <p:nvSpPr>
          <p:cNvPr id="14" name="ANSWER ALT">
            <a:extLst>
              <a:ext uri="{FF2B5EF4-FFF2-40B4-BE49-F238E27FC236}">
                <a16:creationId xmlns:a16="http://schemas.microsoft.com/office/drawing/2014/main" id="{D98AC6E1-F6FD-4B69-9924-961E0E6A25FE}"/>
              </a:ext>
            </a:extLst>
          </p:cNvPr>
          <p:cNvSpPr/>
          <p:nvPr/>
        </p:nvSpPr>
        <p:spPr>
          <a:xfrm>
            <a:off x="4572000" y="2526452"/>
            <a:ext cx="1299411" cy="601579"/>
          </a:xfrm>
          <a:prstGeom prst="roundRect">
            <a:avLst/>
          </a:prstGeom>
          <a:solidFill>
            <a:srgbClr val="F375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Answer</a:t>
            </a:r>
            <a:endParaRPr lang="en-GB" sz="2000" b="1" dirty="0"/>
          </a:p>
        </p:txBody>
      </p:sp>
      <p:grpSp>
        <p:nvGrpSpPr>
          <p:cNvPr id="15" name="QUESTION">
            <a:extLst>
              <a:ext uri="{FF2B5EF4-FFF2-40B4-BE49-F238E27FC236}">
                <a16:creationId xmlns:a16="http://schemas.microsoft.com/office/drawing/2014/main" id="{A67B798C-086F-4DCB-9D43-BE50F7381B0F}"/>
              </a:ext>
            </a:extLst>
          </p:cNvPr>
          <p:cNvGrpSpPr/>
          <p:nvPr/>
        </p:nvGrpSpPr>
        <p:grpSpPr>
          <a:xfrm>
            <a:off x="1845343" y="857737"/>
            <a:ext cx="5453314" cy="854242"/>
            <a:chOff x="1203160" y="1215189"/>
            <a:chExt cx="5453314" cy="854242"/>
          </a:xfrm>
        </p:grpSpPr>
        <p:sp>
          <p:nvSpPr>
            <p:cNvPr id="20" name="WORDS">
              <a:extLst>
                <a:ext uri="{FF2B5EF4-FFF2-40B4-BE49-F238E27FC236}">
                  <a16:creationId xmlns:a16="http://schemas.microsoft.com/office/drawing/2014/main" id="{ECA9D1A3-F5AD-4B9F-9CBE-C518F9EA57A3}"/>
                </a:ext>
              </a:extLst>
            </p:cNvPr>
            <p:cNvSpPr/>
            <p:nvPr/>
          </p:nvSpPr>
          <p:spPr>
            <a:xfrm>
              <a:off x="1630281" y="1330992"/>
              <a:ext cx="5026193" cy="622636"/>
            </a:xfrm>
            <a:prstGeom prst="roundRect">
              <a:avLst>
                <a:gd name="adj" fmla="val 34723"/>
              </a:avLst>
            </a:prstGeom>
            <a:solidFill>
              <a:schemeClr val="bg1"/>
            </a:solidFill>
            <a:ln w="38100">
              <a:solidFill>
                <a:srgbClr val="F375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en-GB" sz="2000" dirty="0">
                  <a:solidFill>
                    <a:schemeClr val="tx1"/>
                  </a:solidFill>
                  <a:latin typeface="Twinkl" pitchFamily="2" charset="0"/>
                </a:rPr>
                <a:t>Use the clock to tell the </a:t>
              </a:r>
              <a:r>
                <a:rPr lang="en-GB" sz="2000" u="sng" dirty="0">
                  <a:solidFill>
                    <a:schemeClr val="tx1"/>
                  </a:solidFill>
                  <a:latin typeface="Twinkl" pitchFamily="2" charset="0"/>
                </a:rPr>
                <a:t>		</a:t>
              </a:r>
              <a:r>
                <a:rPr lang="en-GB" sz="2000" dirty="0">
                  <a:solidFill>
                    <a:schemeClr val="tx1"/>
                  </a:solidFill>
                  <a:latin typeface="Twinkl" pitchFamily="2" charset="0"/>
                </a:rPr>
                <a:t>.</a:t>
              </a:r>
              <a:endParaRPr lang="en-GB" sz="2000" dirty="0">
                <a:solidFill>
                  <a:schemeClr val="tx1"/>
                </a:solidFill>
              </a:endParaRPr>
            </a:p>
          </p:txBody>
        </p:sp>
        <p:sp>
          <p:nvSpPr>
            <p:cNvPr id="21" name="NUMBER">
              <a:extLst>
                <a:ext uri="{FF2B5EF4-FFF2-40B4-BE49-F238E27FC236}">
                  <a16:creationId xmlns:a16="http://schemas.microsoft.com/office/drawing/2014/main" id="{A8D1F6ED-D775-45D4-8166-38721D684245}"/>
                </a:ext>
              </a:extLst>
            </p:cNvPr>
            <p:cNvSpPr/>
            <p:nvPr/>
          </p:nvSpPr>
          <p:spPr>
            <a:xfrm>
              <a:off x="1203160" y="1215189"/>
              <a:ext cx="854242" cy="854242"/>
            </a:xfrm>
            <a:prstGeom prst="ellipse">
              <a:avLst/>
            </a:prstGeom>
            <a:solidFill>
              <a:srgbClr val="F375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b="1" dirty="0"/>
                <a:t>15</a:t>
              </a: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18158326-E559-47EE-BD5E-44A21A0749ED}"/>
              </a:ext>
            </a:extLst>
          </p:cNvPr>
          <p:cNvSpPr/>
          <p:nvPr/>
        </p:nvSpPr>
        <p:spPr>
          <a:xfrm>
            <a:off x="5591175" y="1058843"/>
            <a:ext cx="14097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CB4793"/>
                </a:solidFill>
                <a:latin typeface="Twinkl" pitchFamily="2" charset="0"/>
              </a:rPr>
              <a:t>time</a:t>
            </a:r>
            <a:endParaRPr lang="en-GB" sz="2400" b="1" dirty="0">
              <a:solidFill>
                <a:srgbClr val="CB4793"/>
              </a:solidFill>
            </a:endParaRPr>
          </a:p>
        </p:txBody>
      </p:sp>
      <p:sp>
        <p:nvSpPr>
          <p:cNvPr id="17" name="Rectangle 16">
            <a:hlinkClick r:id="rId3"/>
            <a:extLst>
              <a:ext uri="{FF2B5EF4-FFF2-40B4-BE49-F238E27FC236}">
                <a16:creationId xmlns:a16="http://schemas.microsoft.com/office/drawing/2014/main" id="{D28177CE-B451-46FC-BEB2-0611DA3EDE55}"/>
              </a:ext>
            </a:extLst>
          </p:cNvPr>
          <p:cNvSpPr/>
          <p:nvPr/>
        </p:nvSpPr>
        <p:spPr>
          <a:xfrm>
            <a:off x="8430936" y="6576969"/>
            <a:ext cx="713064" cy="2810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3506813-3FF1-47B6-9E27-7B502A9BF166}"/>
              </a:ext>
            </a:extLst>
          </p:cNvPr>
          <p:cNvGrpSpPr/>
          <p:nvPr/>
        </p:nvGrpSpPr>
        <p:grpSpPr>
          <a:xfrm>
            <a:off x="2258192" y="3562331"/>
            <a:ext cx="1626203" cy="276726"/>
            <a:chOff x="2258192" y="4264787"/>
            <a:chExt cx="1626203" cy="276726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7BD3B10-A79D-43AA-9C20-783F5DFFBC5E}"/>
                </a:ext>
              </a:extLst>
            </p:cNvPr>
            <p:cNvSpPr/>
            <p:nvPr/>
          </p:nvSpPr>
          <p:spPr>
            <a:xfrm>
              <a:off x="2258192" y="4264787"/>
              <a:ext cx="276726" cy="27672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3F0E058-D921-4E06-ADBF-B597D67B18FE}"/>
                </a:ext>
              </a:extLst>
            </p:cNvPr>
            <p:cNvSpPr/>
            <p:nvPr/>
          </p:nvSpPr>
          <p:spPr>
            <a:xfrm>
              <a:off x="3607669" y="4264787"/>
              <a:ext cx="276726" cy="27672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69FF79F-4D15-4562-BFA2-ED8A0AF8B59B}"/>
              </a:ext>
            </a:extLst>
          </p:cNvPr>
          <p:cNvGrpSpPr/>
          <p:nvPr/>
        </p:nvGrpSpPr>
        <p:grpSpPr>
          <a:xfrm>
            <a:off x="2257716" y="3562331"/>
            <a:ext cx="1114216" cy="276726"/>
            <a:chOff x="2258192" y="4264787"/>
            <a:chExt cx="1114216" cy="276726"/>
          </a:xfrm>
          <a:solidFill>
            <a:srgbClr val="CA4793"/>
          </a:solidFill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DB70D53-F70B-40DD-86DB-73DAF850646B}"/>
                </a:ext>
              </a:extLst>
            </p:cNvPr>
            <p:cNvSpPr/>
            <p:nvPr/>
          </p:nvSpPr>
          <p:spPr>
            <a:xfrm>
              <a:off x="2258192" y="4264787"/>
              <a:ext cx="276726" cy="2767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8E40361-C7F4-4829-AF8B-EAF37B60496A}"/>
                </a:ext>
              </a:extLst>
            </p:cNvPr>
            <p:cNvSpPr/>
            <p:nvPr/>
          </p:nvSpPr>
          <p:spPr>
            <a:xfrm>
              <a:off x="3095682" y="4264787"/>
              <a:ext cx="276726" cy="2767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5" name="Right Bracket 24">
            <a:extLst>
              <a:ext uri="{FF2B5EF4-FFF2-40B4-BE49-F238E27FC236}">
                <a16:creationId xmlns:a16="http://schemas.microsoft.com/office/drawing/2014/main" id="{1FCD4580-D9BF-42DD-9EE8-75978CCD4202}"/>
              </a:ext>
            </a:extLst>
          </p:cNvPr>
          <p:cNvSpPr/>
          <p:nvPr/>
        </p:nvSpPr>
        <p:spPr>
          <a:xfrm rot="5400000">
            <a:off x="3642314" y="3198593"/>
            <a:ext cx="206483" cy="1309688"/>
          </a:xfrm>
          <a:prstGeom prst="rightBracket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ight Bracket 27">
            <a:extLst>
              <a:ext uri="{FF2B5EF4-FFF2-40B4-BE49-F238E27FC236}">
                <a16:creationId xmlns:a16="http://schemas.microsoft.com/office/drawing/2014/main" id="{2B5E4049-A9A8-476D-966D-A224256B7495}"/>
              </a:ext>
            </a:extLst>
          </p:cNvPr>
          <p:cNvSpPr/>
          <p:nvPr/>
        </p:nvSpPr>
        <p:spPr>
          <a:xfrm rot="5400000">
            <a:off x="3106377" y="3388132"/>
            <a:ext cx="255641" cy="1069226"/>
          </a:xfrm>
          <a:prstGeom prst="rightBracket">
            <a:avLst/>
          </a:prstGeom>
          <a:ln w="76200">
            <a:solidFill>
              <a:srgbClr val="CA479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653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0" presetClass="entr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8" grpId="1" animBg="1"/>
      <p:bldP spid="12" grpId="0" animBg="1"/>
      <p:bldP spid="12" grpId="1" animBg="1"/>
      <p:bldP spid="13" grpId="0" animBg="1"/>
      <p:bldP spid="13" grpId="1" animBg="1"/>
      <p:bldP spid="6" grpId="0"/>
      <p:bldP spid="6" grpId="1"/>
      <p:bldP spid="6" grpId="2"/>
      <p:bldP spid="26" grpId="0"/>
      <p:bldP spid="26" grpId="1"/>
      <p:bldP spid="2" grpId="0" animBg="1"/>
      <p:bldP spid="2" grpId="1" animBg="1"/>
      <p:bldP spid="2" grpId="2" animBg="1"/>
      <p:bldP spid="14" grpId="0" animBg="1"/>
      <p:bldP spid="14" grpId="1" animBg="1"/>
      <p:bldP spid="14" grpId="2" animBg="1"/>
      <p:bldP spid="9" grpId="0"/>
      <p:bldP spid="9" grpId="1"/>
      <p:bldP spid="25" grpId="0" animBg="1"/>
      <p:bldP spid="25" grpId="1" animBg="1"/>
      <p:bldP spid="25" grpId="2" animBg="1"/>
      <p:bldP spid="28" grpId="0" animBg="1"/>
      <p:bldP spid="2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id="{9AED6D89-44BD-4548-A645-4DBE06327862}"/>
              </a:ext>
            </a:extLst>
          </p:cNvPr>
          <p:cNvSpPr/>
          <p:nvPr/>
        </p:nvSpPr>
        <p:spPr>
          <a:xfrm>
            <a:off x="4026716" y="3093440"/>
            <a:ext cx="1090568" cy="6711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6098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">
            <a:extLst>
              <a:ext uri="{FF2B5EF4-FFF2-40B4-BE49-F238E27FC236}">
                <a16:creationId xmlns:a16="http://schemas.microsoft.com/office/drawing/2014/main" id="{332D586D-2E1E-47A6-A5FB-311EB4B4A94D}"/>
              </a:ext>
            </a:extLst>
          </p:cNvPr>
          <p:cNvSpPr/>
          <p:nvPr/>
        </p:nvSpPr>
        <p:spPr>
          <a:xfrm>
            <a:off x="1388478" y="2390050"/>
            <a:ext cx="6367045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7200" b="1" dirty="0">
                <a:latin typeface="Twinkl" pitchFamily="2" charset="0"/>
              </a:rPr>
              <a:t>cl</a:t>
            </a:r>
            <a:r>
              <a:rPr lang="en-GB" sz="7200" b="1" u="sng" dirty="0">
                <a:latin typeface="Twinkl" pitchFamily="2" charset="0"/>
              </a:rPr>
              <a:t>			</a:t>
            </a:r>
            <a:r>
              <a:rPr lang="en-GB" sz="7200" b="1" dirty="0">
                <a:latin typeface="Twinkl" pitchFamily="2" charset="0"/>
              </a:rPr>
              <a:t>d</a:t>
            </a:r>
            <a:endParaRPr lang="en-GB" sz="7200" b="1" dirty="0"/>
          </a:p>
        </p:txBody>
      </p:sp>
      <p:sp>
        <p:nvSpPr>
          <p:cNvPr id="2" name="Clue Button">
            <a:extLst>
              <a:ext uri="{FF2B5EF4-FFF2-40B4-BE49-F238E27FC236}">
                <a16:creationId xmlns:a16="http://schemas.microsoft.com/office/drawing/2014/main" id="{3411197B-29AF-4758-B311-33B9A3DF8E09}"/>
              </a:ext>
            </a:extLst>
          </p:cNvPr>
          <p:cNvSpPr/>
          <p:nvPr/>
        </p:nvSpPr>
        <p:spPr>
          <a:xfrm>
            <a:off x="5577806" y="2643258"/>
            <a:ext cx="986590" cy="601579"/>
          </a:xfrm>
          <a:prstGeom prst="roundRect">
            <a:avLst/>
          </a:prstGeom>
          <a:solidFill>
            <a:srgbClr val="F375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Clue</a:t>
            </a:r>
            <a:endParaRPr lang="en-GB" sz="2000" b="1" dirty="0"/>
          </a:p>
        </p:txBody>
      </p:sp>
      <p:sp>
        <p:nvSpPr>
          <p:cNvPr id="7" name="Line 2">
            <a:extLst>
              <a:ext uri="{FF2B5EF4-FFF2-40B4-BE49-F238E27FC236}">
                <a16:creationId xmlns:a16="http://schemas.microsoft.com/office/drawing/2014/main" id="{40DBE2AD-A0FD-42A1-9568-D00F98773410}"/>
              </a:ext>
            </a:extLst>
          </p:cNvPr>
          <p:cNvSpPr/>
          <p:nvPr/>
        </p:nvSpPr>
        <p:spPr>
          <a:xfrm>
            <a:off x="755650" y="4461273"/>
            <a:ext cx="76327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2000" dirty="0">
                <a:latin typeface="Twinkl" pitchFamily="2" charset="0"/>
              </a:rPr>
              <a:t>Fill in the missing sound on your answer sheet.</a:t>
            </a:r>
            <a:endParaRPr lang="en-GB" sz="2000" dirty="0"/>
          </a:p>
        </p:txBody>
      </p:sp>
      <p:sp>
        <p:nvSpPr>
          <p:cNvPr id="8" name="Answer Button">
            <a:extLst>
              <a:ext uri="{FF2B5EF4-FFF2-40B4-BE49-F238E27FC236}">
                <a16:creationId xmlns:a16="http://schemas.microsoft.com/office/drawing/2014/main" id="{ABB9E6DB-9FD8-44A7-BBE1-E1B37266655C}"/>
              </a:ext>
            </a:extLst>
          </p:cNvPr>
          <p:cNvSpPr/>
          <p:nvPr/>
        </p:nvSpPr>
        <p:spPr>
          <a:xfrm>
            <a:off x="3922295" y="4976546"/>
            <a:ext cx="1299411" cy="601579"/>
          </a:xfrm>
          <a:prstGeom prst="roundRect">
            <a:avLst/>
          </a:prstGeom>
          <a:solidFill>
            <a:srgbClr val="F375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Answer</a:t>
            </a:r>
            <a:endParaRPr lang="en-GB" sz="2000" b="1" dirty="0"/>
          </a:p>
        </p:txBody>
      </p:sp>
      <p:sp>
        <p:nvSpPr>
          <p:cNvPr id="12" name="Next Slide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4255E4F-70EE-49B5-BB76-C75DCEA2D4C2}"/>
              </a:ext>
            </a:extLst>
          </p:cNvPr>
          <p:cNvSpPr/>
          <p:nvPr/>
        </p:nvSpPr>
        <p:spPr>
          <a:xfrm>
            <a:off x="7543798" y="5638280"/>
            <a:ext cx="986590" cy="601579"/>
          </a:xfrm>
          <a:prstGeom prst="roundRect">
            <a:avLst/>
          </a:prstGeom>
          <a:solidFill>
            <a:srgbClr val="F375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Next</a:t>
            </a:r>
            <a:endParaRPr lang="en-GB" sz="2000" b="1" dirty="0"/>
          </a:p>
        </p:txBody>
      </p:sp>
      <p:sp>
        <p:nvSpPr>
          <p:cNvPr id="13" name="Next 1">
            <a:extLst>
              <a:ext uri="{FF2B5EF4-FFF2-40B4-BE49-F238E27FC236}">
                <a16:creationId xmlns:a16="http://schemas.microsoft.com/office/drawing/2014/main" id="{B4B986F6-8E45-453C-8412-0DCFBFC9195F}"/>
              </a:ext>
            </a:extLst>
          </p:cNvPr>
          <p:cNvSpPr/>
          <p:nvPr/>
        </p:nvSpPr>
        <p:spPr>
          <a:xfrm>
            <a:off x="4078705" y="1732937"/>
            <a:ext cx="986590" cy="601579"/>
          </a:xfrm>
          <a:prstGeom prst="roundRect">
            <a:avLst/>
          </a:prstGeom>
          <a:solidFill>
            <a:srgbClr val="F375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Next</a:t>
            </a:r>
            <a:endParaRPr lang="en-GB" sz="2000" b="1" dirty="0"/>
          </a:p>
        </p:txBody>
      </p:sp>
      <p:sp>
        <p:nvSpPr>
          <p:cNvPr id="14" name="Next 2">
            <a:extLst>
              <a:ext uri="{FF2B5EF4-FFF2-40B4-BE49-F238E27FC236}">
                <a16:creationId xmlns:a16="http://schemas.microsoft.com/office/drawing/2014/main" id="{D98AC6E1-F6FD-4B69-9924-961E0E6A25FE}"/>
              </a:ext>
            </a:extLst>
          </p:cNvPr>
          <p:cNvSpPr/>
          <p:nvPr/>
        </p:nvSpPr>
        <p:spPr>
          <a:xfrm>
            <a:off x="6666664" y="2643258"/>
            <a:ext cx="986590" cy="601579"/>
          </a:xfrm>
          <a:prstGeom prst="roundRect">
            <a:avLst/>
          </a:prstGeom>
          <a:solidFill>
            <a:srgbClr val="F375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Next</a:t>
            </a:r>
            <a:endParaRPr lang="en-GB" sz="2000" b="1" dirty="0"/>
          </a:p>
        </p:txBody>
      </p:sp>
      <p:sp>
        <p:nvSpPr>
          <p:cNvPr id="15" name="Answer">
            <a:extLst>
              <a:ext uri="{FF2B5EF4-FFF2-40B4-BE49-F238E27FC236}">
                <a16:creationId xmlns:a16="http://schemas.microsoft.com/office/drawing/2014/main" id="{F879290B-2772-45E9-84AE-B1461103E58F}"/>
              </a:ext>
            </a:extLst>
          </p:cNvPr>
          <p:cNvSpPr/>
          <p:nvPr/>
        </p:nvSpPr>
        <p:spPr>
          <a:xfrm>
            <a:off x="1388477" y="2390050"/>
            <a:ext cx="6367045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7200" dirty="0">
                <a:solidFill>
                  <a:srgbClr val="CA4793"/>
                </a:solidFill>
                <a:latin typeface="Twinkl" pitchFamily="2" charset="0"/>
              </a:rPr>
              <a:t>cl</a:t>
            </a:r>
            <a:r>
              <a:rPr lang="en-GB" sz="7200" b="1" u="sng" dirty="0">
                <a:solidFill>
                  <a:srgbClr val="CA4793"/>
                </a:solidFill>
                <a:latin typeface="Twinkl" pitchFamily="2" charset="0"/>
              </a:rPr>
              <a:t>ou</a:t>
            </a:r>
            <a:r>
              <a:rPr lang="en-GB" sz="7200" dirty="0">
                <a:solidFill>
                  <a:srgbClr val="CA4793"/>
                </a:solidFill>
                <a:latin typeface="Twinkl" pitchFamily="2" charset="0"/>
              </a:rPr>
              <a:t>d</a:t>
            </a:r>
            <a:endParaRPr lang="en-GB" sz="7200" dirty="0">
              <a:solidFill>
                <a:srgbClr val="CA4793"/>
              </a:solidFill>
            </a:endParaRPr>
          </a:p>
        </p:txBody>
      </p:sp>
      <p:pic>
        <p:nvPicPr>
          <p:cNvPr id="16" name="Image">
            <a:extLst>
              <a:ext uri="{FF2B5EF4-FFF2-40B4-BE49-F238E27FC236}">
                <a16:creationId xmlns:a16="http://schemas.microsoft.com/office/drawing/2014/main" id="{EF2AD3F3-7FF9-4D8E-8680-481BF26AA1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301" y="2080892"/>
            <a:ext cx="2382253" cy="1577982"/>
          </a:xfrm>
          <a:prstGeom prst="rect">
            <a:avLst/>
          </a:prstGeom>
        </p:spPr>
      </p:pic>
      <p:sp>
        <p:nvSpPr>
          <p:cNvPr id="22" name="Next 3 ALT">
            <a:extLst>
              <a:ext uri="{FF2B5EF4-FFF2-40B4-BE49-F238E27FC236}">
                <a16:creationId xmlns:a16="http://schemas.microsoft.com/office/drawing/2014/main" id="{E240A2A9-5197-481C-BBD0-BF09027AD9DD}"/>
              </a:ext>
            </a:extLst>
          </p:cNvPr>
          <p:cNvSpPr/>
          <p:nvPr/>
        </p:nvSpPr>
        <p:spPr>
          <a:xfrm>
            <a:off x="4078705" y="3655150"/>
            <a:ext cx="986590" cy="601579"/>
          </a:xfrm>
          <a:prstGeom prst="roundRect">
            <a:avLst/>
          </a:prstGeom>
          <a:solidFill>
            <a:srgbClr val="F375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Next</a:t>
            </a:r>
            <a:endParaRPr lang="en-GB" sz="2000" b="1" dirty="0"/>
          </a:p>
        </p:txBody>
      </p:sp>
      <p:sp>
        <p:nvSpPr>
          <p:cNvPr id="23" name="Line 2 ALT">
            <a:extLst>
              <a:ext uri="{FF2B5EF4-FFF2-40B4-BE49-F238E27FC236}">
                <a16:creationId xmlns:a16="http://schemas.microsoft.com/office/drawing/2014/main" id="{ACEADC98-D1F4-48FF-A858-79356ECCD1D7}"/>
              </a:ext>
            </a:extLst>
          </p:cNvPr>
          <p:cNvSpPr/>
          <p:nvPr/>
        </p:nvSpPr>
        <p:spPr>
          <a:xfrm>
            <a:off x="755650" y="4461272"/>
            <a:ext cx="76327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2000" dirty="0">
                <a:latin typeface="Twinkl" pitchFamily="2" charset="0"/>
              </a:rPr>
              <a:t>Fill in the missing sound on your answer sheet.</a:t>
            </a:r>
            <a:endParaRPr lang="en-GB" sz="2000" dirty="0"/>
          </a:p>
        </p:txBody>
      </p:sp>
      <p:sp>
        <p:nvSpPr>
          <p:cNvPr id="24" name="Answer Button ALT">
            <a:extLst>
              <a:ext uri="{FF2B5EF4-FFF2-40B4-BE49-F238E27FC236}">
                <a16:creationId xmlns:a16="http://schemas.microsoft.com/office/drawing/2014/main" id="{90365E16-3E5F-44C3-B194-1AC3E88BBD24}"/>
              </a:ext>
            </a:extLst>
          </p:cNvPr>
          <p:cNvSpPr/>
          <p:nvPr/>
        </p:nvSpPr>
        <p:spPr>
          <a:xfrm>
            <a:off x="3922293" y="4976546"/>
            <a:ext cx="1299411" cy="601579"/>
          </a:xfrm>
          <a:prstGeom prst="roundRect">
            <a:avLst/>
          </a:prstGeom>
          <a:solidFill>
            <a:srgbClr val="F375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Answer</a:t>
            </a:r>
            <a:endParaRPr lang="en-GB" sz="2000" b="1" dirty="0"/>
          </a:p>
        </p:txBody>
      </p:sp>
      <p:grpSp>
        <p:nvGrpSpPr>
          <p:cNvPr id="28" name="QUESTION">
            <a:extLst>
              <a:ext uri="{FF2B5EF4-FFF2-40B4-BE49-F238E27FC236}">
                <a16:creationId xmlns:a16="http://schemas.microsoft.com/office/drawing/2014/main" id="{0589779F-2AD7-4FE7-B70D-EFD670D7AA79}"/>
              </a:ext>
            </a:extLst>
          </p:cNvPr>
          <p:cNvGrpSpPr/>
          <p:nvPr/>
        </p:nvGrpSpPr>
        <p:grpSpPr>
          <a:xfrm>
            <a:off x="875297" y="863707"/>
            <a:ext cx="7393405" cy="854242"/>
            <a:chOff x="1203160" y="1215189"/>
            <a:chExt cx="7393405" cy="854242"/>
          </a:xfrm>
        </p:grpSpPr>
        <p:sp>
          <p:nvSpPr>
            <p:cNvPr id="29" name="WORDS">
              <a:extLst>
                <a:ext uri="{FF2B5EF4-FFF2-40B4-BE49-F238E27FC236}">
                  <a16:creationId xmlns:a16="http://schemas.microsoft.com/office/drawing/2014/main" id="{18B7B6E8-03AC-4ACB-9D36-5B7899620848}"/>
                </a:ext>
              </a:extLst>
            </p:cNvPr>
            <p:cNvSpPr/>
            <p:nvPr/>
          </p:nvSpPr>
          <p:spPr>
            <a:xfrm>
              <a:off x="1630281" y="1330992"/>
              <a:ext cx="6966284" cy="622636"/>
            </a:xfrm>
            <a:prstGeom prst="roundRect">
              <a:avLst>
                <a:gd name="adj" fmla="val 34723"/>
              </a:avLst>
            </a:prstGeom>
            <a:solidFill>
              <a:schemeClr val="bg1"/>
            </a:solidFill>
            <a:ln w="38100">
              <a:solidFill>
                <a:srgbClr val="F375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en-GB" sz="2000" dirty="0">
                  <a:solidFill>
                    <a:schemeClr val="tx1"/>
                  </a:solidFill>
                  <a:latin typeface="Twinkl" pitchFamily="2" charset="0"/>
                </a:rPr>
                <a:t>This word is something that you might see in the sky.</a:t>
              </a:r>
              <a:endParaRPr lang="en-GB" sz="2000" dirty="0">
                <a:solidFill>
                  <a:schemeClr val="tx1"/>
                </a:solidFill>
              </a:endParaRPr>
            </a:p>
          </p:txBody>
        </p:sp>
        <p:sp>
          <p:nvSpPr>
            <p:cNvPr id="30" name="NUMBER">
              <a:extLst>
                <a:ext uri="{FF2B5EF4-FFF2-40B4-BE49-F238E27FC236}">
                  <a16:creationId xmlns:a16="http://schemas.microsoft.com/office/drawing/2014/main" id="{BA915F70-02C3-4F20-8DEB-B6E4DE733D6B}"/>
                </a:ext>
              </a:extLst>
            </p:cNvPr>
            <p:cNvSpPr/>
            <p:nvPr/>
          </p:nvSpPr>
          <p:spPr>
            <a:xfrm>
              <a:off x="1203160" y="1215189"/>
              <a:ext cx="854242" cy="854242"/>
            </a:xfrm>
            <a:prstGeom prst="ellipse">
              <a:avLst/>
            </a:prstGeom>
            <a:solidFill>
              <a:srgbClr val="F375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b="1" dirty="0"/>
                <a:t>1</a:t>
              </a:r>
            </a:p>
          </p:txBody>
        </p:sp>
      </p:grpSp>
      <p:sp>
        <p:nvSpPr>
          <p:cNvPr id="17" name="Rectangle 16">
            <a:hlinkClick r:id="rId3"/>
            <a:extLst>
              <a:ext uri="{FF2B5EF4-FFF2-40B4-BE49-F238E27FC236}">
                <a16:creationId xmlns:a16="http://schemas.microsoft.com/office/drawing/2014/main" id="{131AC704-FB71-4B34-945A-61D64A1EA123}"/>
              </a:ext>
            </a:extLst>
          </p:cNvPr>
          <p:cNvSpPr/>
          <p:nvPr/>
        </p:nvSpPr>
        <p:spPr>
          <a:xfrm>
            <a:off x="8430936" y="6576969"/>
            <a:ext cx="713064" cy="2810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10" presetClass="entr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2" grpId="0" animBg="1"/>
      <p:bldP spid="2" grpId="1" animBg="1"/>
      <p:bldP spid="2" grpId="2" animBg="1"/>
      <p:bldP spid="7" grpId="0"/>
      <p:bldP spid="7" grpId="2"/>
      <p:bldP spid="8" grpId="0" animBg="1"/>
      <p:bldP spid="8" grpId="2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4" grpId="2" animBg="1"/>
      <p:bldP spid="15" grpId="0"/>
      <p:bldP spid="15" grpId="1"/>
      <p:bldP spid="22" grpId="0" animBg="1"/>
      <p:bldP spid="22" grpId="1" animBg="1"/>
      <p:bldP spid="23" grpId="0"/>
      <p:bldP spid="23" grpId="1"/>
      <p:bldP spid="24" grpId="0" animBg="1"/>
      <p:bldP spid="2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ue Button">
            <a:extLst>
              <a:ext uri="{FF2B5EF4-FFF2-40B4-BE49-F238E27FC236}">
                <a16:creationId xmlns:a16="http://schemas.microsoft.com/office/drawing/2014/main" id="{3411197B-29AF-4758-B311-33B9A3DF8E09}"/>
              </a:ext>
            </a:extLst>
          </p:cNvPr>
          <p:cNvSpPr/>
          <p:nvPr/>
        </p:nvSpPr>
        <p:spPr>
          <a:xfrm>
            <a:off x="5204814" y="2643258"/>
            <a:ext cx="986590" cy="601579"/>
          </a:xfrm>
          <a:prstGeom prst="roundRect">
            <a:avLst/>
          </a:prstGeom>
          <a:solidFill>
            <a:srgbClr val="F375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Clue</a:t>
            </a:r>
            <a:endParaRPr lang="en-GB" sz="2000" b="1" dirty="0"/>
          </a:p>
        </p:txBody>
      </p:sp>
      <p:sp>
        <p:nvSpPr>
          <p:cNvPr id="7" name="Line 2">
            <a:extLst>
              <a:ext uri="{FF2B5EF4-FFF2-40B4-BE49-F238E27FC236}">
                <a16:creationId xmlns:a16="http://schemas.microsoft.com/office/drawing/2014/main" id="{40DBE2AD-A0FD-42A1-9568-D00F98773410}"/>
              </a:ext>
            </a:extLst>
          </p:cNvPr>
          <p:cNvSpPr/>
          <p:nvPr/>
        </p:nvSpPr>
        <p:spPr>
          <a:xfrm>
            <a:off x="755650" y="4461273"/>
            <a:ext cx="76327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2000" dirty="0">
                <a:latin typeface="Twinkl" pitchFamily="2" charset="0"/>
              </a:rPr>
              <a:t>Write the word and use the sound buttons to help you.</a:t>
            </a:r>
            <a:endParaRPr lang="en-GB" sz="2000" dirty="0"/>
          </a:p>
        </p:txBody>
      </p:sp>
      <p:sp>
        <p:nvSpPr>
          <p:cNvPr id="8" name="Answer Button">
            <a:extLst>
              <a:ext uri="{FF2B5EF4-FFF2-40B4-BE49-F238E27FC236}">
                <a16:creationId xmlns:a16="http://schemas.microsoft.com/office/drawing/2014/main" id="{ABB9E6DB-9FD8-44A7-BBE1-E1B37266655C}"/>
              </a:ext>
            </a:extLst>
          </p:cNvPr>
          <p:cNvSpPr/>
          <p:nvPr/>
        </p:nvSpPr>
        <p:spPr>
          <a:xfrm>
            <a:off x="3922295" y="4976546"/>
            <a:ext cx="1299411" cy="601579"/>
          </a:xfrm>
          <a:prstGeom prst="roundRect">
            <a:avLst/>
          </a:prstGeom>
          <a:solidFill>
            <a:srgbClr val="F375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Answer</a:t>
            </a:r>
            <a:endParaRPr lang="en-GB" sz="2000" b="1" dirty="0"/>
          </a:p>
        </p:txBody>
      </p:sp>
      <p:sp>
        <p:nvSpPr>
          <p:cNvPr id="12" name="Next Slide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4255E4F-70EE-49B5-BB76-C75DCEA2D4C2}"/>
              </a:ext>
            </a:extLst>
          </p:cNvPr>
          <p:cNvSpPr/>
          <p:nvPr/>
        </p:nvSpPr>
        <p:spPr>
          <a:xfrm>
            <a:off x="7543798" y="5638280"/>
            <a:ext cx="986590" cy="601579"/>
          </a:xfrm>
          <a:prstGeom prst="roundRect">
            <a:avLst/>
          </a:prstGeom>
          <a:solidFill>
            <a:srgbClr val="F375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Next</a:t>
            </a:r>
            <a:endParaRPr lang="en-GB" sz="2000" b="1" dirty="0"/>
          </a:p>
        </p:txBody>
      </p:sp>
      <p:sp>
        <p:nvSpPr>
          <p:cNvPr id="13" name="Next 1">
            <a:extLst>
              <a:ext uri="{FF2B5EF4-FFF2-40B4-BE49-F238E27FC236}">
                <a16:creationId xmlns:a16="http://schemas.microsoft.com/office/drawing/2014/main" id="{B4B986F6-8E45-453C-8412-0DCFBFC9195F}"/>
              </a:ext>
            </a:extLst>
          </p:cNvPr>
          <p:cNvSpPr/>
          <p:nvPr/>
        </p:nvSpPr>
        <p:spPr>
          <a:xfrm>
            <a:off x="4078705" y="1732937"/>
            <a:ext cx="986590" cy="601579"/>
          </a:xfrm>
          <a:prstGeom prst="roundRect">
            <a:avLst/>
          </a:prstGeom>
          <a:solidFill>
            <a:srgbClr val="F375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Next</a:t>
            </a:r>
            <a:endParaRPr lang="en-GB" sz="2000" b="1" dirty="0"/>
          </a:p>
        </p:txBody>
      </p:sp>
      <p:sp>
        <p:nvSpPr>
          <p:cNvPr id="14" name="Next 2">
            <a:extLst>
              <a:ext uri="{FF2B5EF4-FFF2-40B4-BE49-F238E27FC236}">
                <a16:creationId xmlns:a16="http://schemas.microsoft.com/office/drawing/2014/main" id="{D98AC6E1-F6FD-4B69-9924-961E0E6A25FE}"/>
              </a:ext>
            </a:extLst>
          </p:cNvPr>
          <p:cNvSpPr/>
          <p:nvPr/>
        </p:nvSpPr>
        <p:spPr>
          <a:xfrm>
            <a:off x="6293672" y="2643258"/>
            <a:ext cx="986590" cy="601579"/>
          </a:xfrm>
          <a:prstGeom prst="roundRect">
            <a:avLst/>
          </a:prstGeom>
          <a:solidFill>
            <a:srgbClr val="F375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Next</a:t>
            </a:r>
            <a:endParaRPr lang="en-GB" sz="2000" b="1" dirty="0"/>
          </a:p>
        </p:txBody>
      </p:sp>
      <p:pic>
        <p:nvPicPr>
          <p:cNvPr id="16" name="Image">
            <a:extLst>
              <a:ext uri="{FF2B5EF4-FFF2-40B4-BE49-F238E27FC236}">
                <a16:creationId xmlns:a16="http://schemas.microsoft.com/office/drawing/2014/main" id="{EF2AD3F3-7FF9-4D8E-8680-481BF26AA1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389" t="-23442" r="-41389"/>
          <a:stretch/>
        </p:blipFill>
        <p:spPr>
          <a:xfrm>
            <a:off x="5221704" y="1341631"/>
            <a:ext cx="2568700" cy="2568700"/>
          </a:xfrm>
          <a:prstGeom prst="ellipse">
            <a:avLst/>
          </a:prstGeom>
        </p:spPr>
      </p:pic>
      <p:sp>
        <p:nvSpPr>
          <p:cNvPr id="22" name="Next 3 ALT">
            <a:extLst>
              <a:ext uri="{FF2B5EF4-FFF2-40B4-BE49-F238E27FC236}">
                <a16:creationId xmlns:a16="http://schemas.microsoft.com/office/drawing/2014/main" id="{E240A2A9-5197-481C-BBD0-BF09027AD9DD}"/>
              </a:ext>
            </a:extLst>
          </p:cNvPr>
          <p:cNvSpPr/>
          <p:nvPr/>
        </p:nvSpPr>
        <p:spPr>
          <a:xfrm>
            <a:off x="4078705" y="3655150"/>
            <a:ext cx="986590" cy="601579"/>
          </a:xfrm>
          <a:prstGeom prst="roundRect">
            <a:avLst/>
          </a:prstGeom>
          <a:solidFill>
            <a:srgbClr val="F375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Next</a:t>
            </a:r>
            <a:endParaRPr lang="en-GB" sz="2000" b="1" dirty="0"/>
          </a:p>
        </p:txBody>
      </p:sp>
      <p:sp>
        <p:nvSpPr>
          <p:cNvPr id="23" name="Line 2 ALT">
            <a:extLst>
              <a:ext uri="{FF2B5EF4-FFF2-40B4-BE49-F238E27FC236}">
                <a16:creationId xmlns:a16="http://schemas.microsoft.com/office/drawing/2014/main" id="{ACEADC98-D1F4-48FF-A858-79356ECCD1D7}"/>
              </a:ext>
            </a:extLst>
          </p:cNvPr>
          <p:cNvSpPr/>
          <p:nvPr/>
        </p:nvSpPr>
        <p:spPr>
          <a:xfrm>
            <a:off x="755650" y="4461272"/>
            <a:ext cx="76327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2000" dirty="0">
                <a:latin typeface="Twinkl" pitchFamily="2" charset="0"/>
              </a:rPr>
              <a:t>Write the word and use the sound buttons to help you.</a:t>
            </a:r>
            <a:endParaRPr lang="en-GB" sz="2000" dirty="0"/>
          </a:p>
        </p:txBody>
      </p:sp>
      <p:sp>
        <p:nvSpPr>
          <p:cNvPr id="24" name="Answer Button ALT">
            <a:extLst>
              <a:ext uri="{FF2B5EF4-FFF2-40B4-BE49-F238E27FC236}">
                <a16:creationId xmlns:a16="http://schemas.microsoft.com/office/drawing/2014/main" id="{90365E16-3E5F-44C3-B194-1AC3E88BBD24}"/>
              </a:ext>
            </a:extLst>
          </p:cNvPr>
          <p:cNvSpPr/>
          <p:nvPr/>
        </p:nvSpPr>
        <p:spPr>
          <a:xfrm>
            <a:off x="3922293" y="4976546"/>
            <a:ext cx="1299411" cy="601579"/>
          </a:xfrm>
          <a:prstGeom prst="roundRect">
            <a:avLst/>
          </a:prstGeom>
          <a:solidFill>
            <a:srgbClr val="F375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Answer</a:t>
            </a:r>
            <a:endParaRPr lang="en-GB" sz="2000" b="1" dirty="0"/>
          </a:p>
        </p:txBody>
      </p:sp>
      <p:grpSp>
        <p:nvGrpSpPr>
          <p:cNvPr id="17" name="QUESTION">
            <a:extLst>
              <a:ext uri="{FF2B5EF4-FFF2-40B4-BE49-F238E27FC236}">
                <a16:creationId xmlns:a16="http://schemas.microsoft.com/office/drawing/2014/main" id="{2BB62D40-A1B1-4072-98D2-1822FB46F234}"/>
              </a:ext>
            </a:extLst>
          </p:cNvPr>
          <p:cNvGrpSpPr/>
          <p:nvPr/>
        </p:nvGrpSpPr>
        <p:grpSpPr>
          <a:xfrm>
            <a:off x="1935580" y="863707"/>
            <a:ext cx="5272840" cy="854242"/>
            <a:chOff x="1203160" y="1215189"/>
            <a:chExt cx="5272840" cy="854242"/>
          </a:xfrm>
        </p:grpSpPr>
        <p:sp>
          <p:nvSpPr>
            <p:cNvPr id="18" name="WORDS">
              <a:extLst>
                <a:ext uri="{FF2B5EF4-FFF2-40B4-BE49-F238E27FC236}">
                  <a16:creationId xmlns:a16="http://schemas.microsoft.com/office/drawing/2014/main" id="{FD8E2ED2-8D04-4934-AC25-BE187E6E0076}"/>
                </a:ext>
              </a:extLst>
            </p:cNvPr>
            <p:cNvSpPr/>
            <p:nvPr/>
          </p:nvSpPr>
          <p:spPr>
            <a:xfrm>
              <a:off x="1630281" y="1330992"/>
              <a:ext cx="4845719" cy="622636"/>
            </a:xfrm>
            <a:prstGeom prst="roundRect">
              <a:avLst>
                <a:gd name="adj" fmla="val 34723"/>
              </a:avLst>
            </a:prstGeom>
            <a:solidFill>
              <a:schemeClr val="bg1"/>
            </a:solidFill>
            <a:ln w="38100">
              <a:solidFill>
                <a:srgbClr val="F375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en-GB" sz="2000" dirty="0">
                  <a:solidFill>
                    <a:schemeClr val="tx1"/>
                  </a:solidFill>
                  <a:latin typeface="Twinkl" pitchFamily="2" charset="0"/>
                </a:rPr>
                <a:t>You can find five of these on a foot.</a:t>
              </a:r>
              <a:endParaRPr lang="en-GB" sz="2000" dirty="0">
                <a:solidFill>
                  <a:schemeClr val="tx1"/>
                </a:solidFill>
              </a:endParaRPr>
            </a:p>
          </p:txBody>
        </p:sp>
        <p:sp>
          <p:nvSpPr>
            <p:cNvPr id="19" name="NUMBER">
              <a:extLst>
                <a:ext uri="{FF2B5EF4-FFF2-40B4-BE49-F238E27FC236}">
                  <a16:creationId xmlns:a16="http://schemas.microsoft.com/office/drawing/2014/main" id="{282DD87A-5E12-485E-B8A8-0D622553BC42}"/>
                </a:ext>
              </a:extLst>
            </p:cNvPr>
            <p:cNvSpPr/>
            <p:nvPr/>
          </p:nvSpPr>
          <p:spPr>
            <a:xfrm>
              <a:off x="1203160" y="1215189"/>
              <a:ext cx="854242" cy="854242"/>
            </a:xfrm>
            <a:prstGeom prst="ellipse">
              <a:avLst/>
            </a:prstGeom>
            <a:solidFill>
              <a:srgbClr val="F375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b="1" dirty="0"/>
                <a:t>2</a:t>
              </a:r>
            </a:p>
          </p:txBody>
        </p:sp>
      </p:grpSp>
      <p:grpSp>
        <p:nvGrpSpPr>
          <p:cNvPr id="4" name="WORD">
            <a:extLst>
              <a:ext uri="{FF2B5EF4-FFF2-40B4-BE49-F238E27FC236}">
                <a16:creationId xmlns:a16="http://schemas.microsoft.com/office/drawing/2014/main" id="{AC89161E-DDD4-4136-BBF2-7206DFCC3471}"/>
              </a:ext>
            </a:extLst>
          </p:cNvPr>
          <p:cNvGrpSpPr/>
          <p:nvPr/>
        </p:nvGrpSpPr>
        <p:grpSpPr>
          <a:xfrm>
            <a:off x="1935581" y="3100891"/>
            <a:ext cx="2187031" cy="307777"/>
            <a:chOff x="1383632" y="3244836"/>
            <a:chExt cx="2187031" cy="30777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295E8D3-8190-4515-B977-236CA587F485}"/>
                </a:ext>
              </a:extLst>
            </p:cNvPr>
            <p:cNvSpPr/>
            <p:nvPr/>
          </p:nvSpPr>
          <p:spPr>
            <a:xfrm>
              <a:off x="1383632" y="3244837"/>
              <a:ext cx="276726" cy="27672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4A17C8E-D252-4FF9-85A8-80512EBBB23C}"/>
                </a:ext>
              </a:extLst>
            </p:cNvPr>
            <p:cNvSpPr/>
            <p:nvPr/>
          </p:nvSpPr>
          <p:spPr>
            <a:xfrm>
              <a:off x="3293937" y="3244837"/>
              <a:ext cx="276726" cy="27672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E7FFEBD-7D31-4D0C-B9A1-CA7B069F0564}"/>
                </a:ext>
              </a:extLst>
            </p:cNvPr>
            <p:cNvSpPr/>
            <p:nvPr/>
          </p:nvSpPr>
          <p:spPr>
            <a:xfrm>
              <a:off x="1789990" y="3244836"/>
              <a:ext cx="1374315" cy="30777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" name="ANSWER">
            <a:extLst>
              <a:ext uri="{FF2B5EF4-FFF2-40B4-BE49-F238E27FC236}">
                <a16:creationId xmlns:a16="http://schemas.microsoft.com/office/drawing/2014/main" id="{2B5CB9CF-14DB-4FA9-B4F4-C5CE0FE939DB}"/>
              </a:ext>
            </a:extLst>
          </p:cNvPr>
          <p:cNvGrpSpPr/>
          <p:nvPr/>
        </p:nvGrpSpPr>
        <p:grpSpPr>
          <a:xfrm>
            <a:off x="1935580" y="2017236"/>
            <a:ext cx="2187031" cy="1391431"/>
            <a:chOff x="1388476" y="2017236"/>
            <a:chExt cx="2187031" cy="1391431"/>
          </a:xfrm>
        </p:grpSpPr>
        <p:sp>
          <p:nvSpPr>
            <p:cNvPr id="15" name="Answer ALSO">
              <a:extLst>
                <a:ext uri="{FF2B5EF4-FFF2-40B4-BE49-F238E27FC236}">
                  <a16:creationId xmlns:a16="http://schemas.microsoft.com/office/drawing/2014/main" id="{F879290B-2772-45E9-84AE-B1461103E58F}"/>
                </a:ext>
              </a:extLst>
            </p:cNvPr>
            <p:cNvSpPr/>
            <p:nvPr/>
          </p:nvSpPr>
          <p:spPr>
            <a:xfrm>
              <a:off x="1388476" y="2017236"/>
              <a:ext cx="2187031" cy="110799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7200" spc="1000" dirty="0">
                  <a:solidFill>
                    <a:srgbClr val="CA4793"/>
                  </a:solidFill>
                  <a:latin typeface="Twinkl" pitchFamily="2" charset="0"/>
                </a:rPr>
                <a:t>toes</a:t>
              </a:r>
              <a:endParaRPr lang="en-GB" sz="7200" spc="1000" dirty="0">
                <a:solidFill>
                  <a:srgbClr val="CA4793"/>
                </a:solidFill>
              </a:endParaRPr>
            </a:p>
          </p:txBody>
        </p:sp>
        <p:grpSp>
          <p:nvGrpSpPr>
            <p:cNvPr id="27" name="WORD ANSWER">
              <a:extLst>
                <a:ext uri="{FF2B5EF4-FFF2-40B4-BE49-F238E27FC236}">
                  <a16:creationId xmlns:a16="http://schemas.microsoft.com/office/drawing/2014/main" id="{AD60C618-275B-4FF5-B28B-66D9D525CA24}"/>
                </a:ext>
              </a:extLst>
            </p:cNvPr>
            <p:cNvGrpSpPr/>
            <p:nvPr/>
          </p:nvGrpSpPr>
          <p:grpSpPr>
            <a:xfrm>
              <a:off x="1388476" y="3100890"/>
              <a:ext cx="2187031" cy="307777"/>
              <a:chOff x="1383632" y="3244836"/>
              <a:chExt cx="2187031" cy="307777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8A5156A9-ED1A-4B9C-AD77-B06674FD5F15}"/>
                  </a:ext>
                </a:extLst>
              </p:cNvPr>
              <p:cNvSpPr/>
              <p:nvPr/>
            </p:nvSpPr>
            <p:spPr>
              <a:xfrm>
                <a:off x="1383632" y="3244837"/>
                <a:ext cx="276726" cy="27672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E5F398B1-E2EE-40E7-845F-E0F59E997A9C}"/>
                  </a:ext>
                </a:extLst>
              </p:cNvPr>
              <p:cNvSpPr/>
              <p:nvPr/>
            </p:nvSpPr>
            <p:spPr>
              <a:xfrm>
                <a:off x="3293937" y="3244837"/>
                <a:ext cx="276726" cy="27672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757BCDFB-1384-42CE-B5E9-953E68E793EC}"/>
                  </a:ext>
                </a:extLst>
              </p:cNvPr>
              <p:cNvSpPr/>
              <p:nvPr/>
            </p:nvSpPr>
            <p:spPr>
              <a:xfrm>
                <a:off x="1789990" y="3244836"/>
                <a:ext cx="1374315" cy="3077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26" name="Rectangle 25">
            <a:hlinkClick r:id="rId3"/>
            <a:extLst>
              <a:ext uri="{FF2B5EF4-FFF2-40B4-BE49-F238E27FC236}">
                <a16:creationId xmlns:a16="http://schemas.microsoft.com/office/drawing/2014/main" id="{7D40B1B0-B4AC-4D6C-85C9-CF922BCA4BA8}"/>
              </a:ext>
            </a:extLst>
          </p:cNvPr>
          <p:cNvSpPr/>
          <p:nvPr/>
        </p:nvSpPr>
        <p:spPr>
          <a:xfrm>
            <a:off x="8430936" y="6576969"/>
            <a:ext cx="713064" cy="2810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846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10" presetClass="entr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7" grpId="0"/>
      <p:bldP spid="7" grpId="1"/>
      <p:bldP spid="8" grpId="0" animBg="1"/>
      <p:bldP spid="8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4" grpId="2" animBg="1"/>
      <p:bldP spid="22" grpId="0" animBg="1"/>
      <p:bldP spid="22" grpId="1" animBg="1"/>
      <p:bldP spid="23" grpId="0"/>
      <p:bldP spid="23" grpId="1"/>
      <p:bldP spid="24" grpId="0" animBg="1"/>
      <p:bldP spid="2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">
            <a:extLst>
              <a:ext uri="{FF2B5EF4-FFF2-40B4-BE49-F238E27FC236}">
                <a16:creationId xmlns:a16="http://schemas.microsoft.com/office/drawing/2014/main" id="{332D586D-2E1E-47A6-A5FB-311EB4B4A94D}"/>
              </a:ext>
            </a:extLst>
          </p:cNvPr>
          <p:cNvSpPr/>
          <p:nvPr/>
        </p:nvSpPr>
        <p:spPr>
          <a:xfrm>
            <a:off x="1268158" y="2074190"/>
            <a:ext cx="6367045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7200" b="1" dirty="0" err="1">
                <a:latin typeface="Twinkl" pitchFamily="2" charset="0"/>
              </a:rPr>
              <a:t>cr</a:t>
            </a:r>
            <a:r>
              <a:rPr lang="en-GB" sz="7200" b="1" u="sng" dirty="0">
                <a:latin typeface="Twinkl" pitchFamily="2" charset="0"/>
              </a:rPr>
              <a:t>			</a:t>
            </a:r>
            <a:r>
              <a:rPr lang="en-GB" sz="7200" b="1" dirty="0">
                <a:latin typeface="Twinkl" pitchFamily="2" charset="0"/>
              </a:rPr>
              <a:t>on</a:t>
            </a:r>
            <a:endParaRPr lang="en-GB" sz="7200" b="1" dirty="0"/>
          </a:p>
        </p:txBody>
      </p:sp>
      <p:sp>
        <p:nvSpPr>
          <p:cNvPr id="2" name="Clue Button">
            <a:extLst>
              <a:ext uri="{FF2B5EF4-FFF2-40B4-BE49-F238E27FC236}">
                <a16:creationId xmlns:a16="http://schemas.microsoft.com/office/drawing/2014/main" id="{3411197B-29AF-4758-B311-33B9A3DF8E09}"/>
              </a:ext>
            </a:extLst>
          </p:cNvPr>
          <p:cNvSpPr/>
          <p:nvPr/>
        </p:nvSpPr>
        <p:spPr>
          <a:xfrm>
            <a:off x="6191416" y="2327398"/>
            <a:ext cx="986590" cy="601579"/>
          </a:xfrm>
          <a:prstGeom prst="roundRect">
            <a:avLst/>
          </a:prstGeom>
          <a:solidFill>
            <a:srgbClr val="F375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Clue</a:t>
            </a:r>
            <a:endParaRPr lang="en-GB" sz="2000" b="1" dirty="0"/>
          </a:p>
        </p:txBody>
      </p:sp>
      <p:sp>
        <p:nvSpPr>
          <p:cNvPr id="7" name="Line 2">
            <a:extLst>
              <a:ext uri="{FF2B5EF4-FFF2-40B4-BE49-F238E27FC236}">
                <a16:creationId xmlns:a16="http://schemas.microsoft.com/office/drawing/2014/main" id="{40DBE2AD-A0FD-42A1-9568-D00F98773410}"/>
              </a:ext>
            </a:extLst>
          </p:cNvPr>
          <p:cNvSpPr/>
          <p:nvPr/>
        </p:nvSpPr>
        <p:spPr>
          <a:xfrm>
            <a:off x="755650" y="4725967"/>
            <a:ext cx="76327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2000" dirty="0">
                <a:latin typeface="Twinkl" pitchFamily="2" charset="0"/>
              </a:rPr>
              <a:t>Circle the missing sound on your answer sheet. </a:t>
            </a:r>
            <a:endParaRPr lang="en-GB" sz="2000" dirty="0"/>
          </a:p>
        </p:txBody>
      </p:sp>
      <p:sp>
        <p:nvSpPr>
          <p:cNvPr id="8" name="Answer Button">
            <a:extLst>
              <a:ext uri="{FF2B5EF4-FFF2-40B4-BE49-F238E27FC236}">
                <a16:creationId xmlns:a16="http://schemas.microsoft.com/office/drawing/2014/main" id="{ABB9E6DB-9FD8-44A7-BBE1-E1B37266655C}"/>
              </a:ext>
            </a:extLst>
          </p:cNvPr>
          <p:cNvSpPr/>
          <p:nvPr/>
        </p:nvSpPr>
        <p:spPr>
          <a:xfrm>
            <a:off x="3922295" y="5241240"/>
            <a:ext cx="1299411" cy="601579"/>
          </a:xfrm>
          <a:prstGeom prst="roundRect">
            <a:avLst/>
          </a:prstGeom>
          <a:solidFill>
            <a:srgbClr val="F375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Answer</a:t>
            </a:r>
            <a:endParaRPr lang="en-GB" sz="2000" b="1" dirty="0"/>
          </a:p>
        </p:txBody>
      </p:sp>
      <p:sp>
        <p:nvSpPr>
          <p:cNvPr id="12" name="Next Slide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4255E4F-70EE-49B5-BB76-C75DCEA2D4C2}"/>
              </a:ext>
            </a:extLst>
          </p:cNvPr>
          <p:cNvSpPr/>
          <p:nvPr/>
        </p:nvSpPr>
        <p:spPr>
          <a:xfrm>
            <a:off x="7543798" y="5638280"/>
            <a:ext cx="986590" cy="601579"/>
          </a:xfrm>
          <a:prstGeom prst="roundRect">
            <a:avLst/>
          </a:prstGeom>
          <a:solidFill>
            <a:srgbClr val="F375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Next</a:t>
            </a:r>
            <a:endParaRPr lang="en-GB" sz="2000" b="1" dirty="0"/>
          </a:p>
        </p:txBody>
      </p:sp>
      <p:sp>
        <p:nvSpPr>
          <p:cNvPr id="13" name="Next 1">
            <a:extLst>
              <a:ext uri="{FF2B5EF4-FFF2-40B4-BE49-F238E27FC236}">
                <a16:creationId xmlns:a16="http://schemas.microsoft.com/office/drawing/2014/main" id="{B4B986F6-8E45-453C-8412-0DCFBFC9195F}"/>
              </a:ext>
            </a:extLst>
          </p:cNvPr>
          <p:cNvSpPr/>
          <p:nvPr/>
        </p:nvSpPr>
        <p:spPr>
          <a:xfrm>
            <a:off x="4078705" y="1732937"/>
            <a:ext cx="986590" cy="601579"/>
          </a:xfrm>
          <a:prstGeom prst="roundRect">
            <a:avLst/>
          </a:prstGeom>
          <a:solidFill>
            <a:srgbClr val="F375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Next</a:t>
            </a:r>
            <a:endParaRPr lang="en-GB" sz="2000" b="1" dirty="0"/>
          </a:p>
        </p:txBody>
      </p:sp>
      <p:sp>
        <p:nvSpPr>
          <p:cNvPr id="14" name="Next 2">
            <a:extLst>
              <a:ext uri="{FF2B5EF4-FFF2-40B4-BE49-F238E27FC236}">
                <a16:creationId xmlns:a16="http://schemas.microsoft.com/office/drawing/2014/main" id="{D98AC6E1-F6FD-4B69-9924-961E0E6A25FE}"/>
              </a:ext>
            </a:extLst>
          </p:cNvPr>
          <p:cNvSpPr/>
          <p:nvPr/>
        </p:nvSpPr>
        <p:spPr>
          <a:xfrm>
            <a:off x="7280274" y="2327398"/>
            <a:ext cx="986590" cy="601579"/>
          </a:xfrm>
          <a:prstGeom prst="roundRect">
            <a:avLst/>
          </a:prstGeom>
          <a:solidFill>
            <a:srgbClr val="F375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Next</a:t>
            </a:r>
            <a:endParaRPr lang="en-GB" sz="2000" b="1" dirty="0"/>
          </a:p>
        </p:txBody>
      </p:sp>
      <p:pic>
        <p:nvPicPr>
          <p:cNvPr id="16" name="Image">
            <a:extLst>
              <a:ext uri="{FF2B5EF4-FFF2-40B4-BE49-F238E27FC236}">
                <a16:creationId xmlns:a16="http://schemas.microsoft.com/office/drawing/2014/main" id="{EF2AD3F3-7FF9-4D8E-8680-481BF26AA1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77806" y="2270438"/>
            <a:ext cx="2490541" cy="842702"/>
          </a:xfrm>
          <a:prstGeom prst="rect">
            <a:avLst/>
          </a:prstGeom>
        </p:spPr>
      </p:pic>
      <p:sp>
        <p:nvSpPr>
          <p:cNvPr id="22" name="Next 3 ALT">
            <a:extLst>
              <a:ext uri="{FF2B5EF4-FFF2-40B4-BE49-F238E27FC236}">
                <a16:creationId xmlns:a16="http://schemas.microsoft.com/office/drawing/2014/main" id="{E240A2A9-5197-481C-BBD0-BF09027AD9DD}"/>
              </a:ext>
            </a:extLst>
          </p:cNvPr>
          <p:cNvSpPr/>
          <p:nvPr/>
        </p:nvSpPr>
        <p:spPr>
          <a:xfrm>
            <a:off x="6657637" y="3339290"/>
            <a:ext cx="986590" cy="601579"/>
          </a:xfrm>
          <a:prstGeom prst="roundRect">
            <a:avLst/>
          </a:prstGeom>
          <a:solidFill>
            <a:srgbClr val="F375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Next</a:t>
            </a:r>
            <a:endParaRPr lang="en-GB" sz="2000" b="1" dirty="0"/>
          </a:p>
        </p:txBody>
      </p:sp>
      <p:sp>
        <p:nvSpPr>
          <p:cNvPr id="23" name="Line 2 ALT">
            <a:extLst>
              <a:ext uri="{FF2B5EF4-FFF2-40B4-BE49-F238E27FC236}">
                <a16:creationId xmlns:a16="http://schemas.microsoft.com/office/drawing/2014/main" id="{ACEADC98-D1F4-48FF-A858-79356ECCD1D7}"/>
              </a:ext>
            </a:extLst>
          </p:cNvPr>
          <p:cNvSpPr/>
          <p:nvPr/>
        </p:nvSpPr>
        <p:spPr>
          <a:xfrm>
            <a:off x="755650" y="4725966"/>
            <a:ext cx="76327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2000" dirty="0">
                <a:latin typeface="Twinkl" pitchFamily="2" charset="0"/>
              </a:rPr>
              <a:t>Circle the missing sound on your answer sheet. </a:t>
            </a:r>
            <a:endParaRPr lang="en-GB" sz="2000" dirty="0"/>
          </a:p>
        </p:txBody>
      </p:sp>
      <p:sp>
        <p:nvSpPr>
          <p:cNvPr id="24" name="Answer Button ALT">
            <a:extLst>
              <a:ext uri="{FF2B5EF4-FFF2-40B4-BE49-F238E27FC236}">
                <a16:creationId xmlns:a16="http://schemas.microsoft.com/office/drawing/2014/main" id="{90365E16-3E5F-44C3-B194-1AC3E88BBD24}"/>
              </a:ext>
            </a:extLst>
          </p:cNvPr>
          <p:cNvSpPr/>
          <p:nvPr/>
        </p:nvSpPr>
        <p:spPr>
          <a:xfrm>
            <a:off x="3922293" y="5241240"/>
            <a:ext cx="1299411" cy="601579"/>
          </a:xfrm>
          <a:prstGeom prst="roundRect">
            <a:avLst/>
          </a:prstGeom>
          <a:solidFill>
            <a:srgbClr val="F375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Answer</a:t>
            </a:r>
            <a:endParaRPr lang="en-GB" sz="2000" b="1" dirty="0"/>
          </a:p>
        </p:txBody>
      </p:sp>
      <p:grpSp>
        <p:nvGrpSpPr>
          <p:cNvPr id="17" name="QUESTION">
            <a:extLst>
              <a:ext uri="{FF2B5EF4-FFF2-40B4-BE49-F238E27FC236}">
                <a16:creationId xmlns:a16="http://schemas.microsoft.com/office/drawing/2014/main" id="{F8675073-82CA-4E0D-AA53-5D6A951AFB3F}"/>
              </a:ext>
            </a:extLst>
          </p:cNvPr>
          <p:cNvGrpSpPr/>
          <p:nvPr/>
        </p:nvGrpSpPr>
        <p:grpSpPr>
          <a:xfrm>
            <a:off x="636170" y="871201"/>
            <a:ext cx="7871661" cy="854242"/>
            <a:chOff x="1203160" y="1215189"/>
            <a:chExt cx="7871661" cy="854242"/>
          </a:xfrm>
        </p:grpSpPr>
        <p:sp>
          <p:nvSpPr>
            <p:cNvPr id="18" name="WORDS">
              <a:extLst>
                <a:ext uri="{FF2B5EF4-FFF2-40B4-BE49-F238E27FC236}">
                  <a16:creationId xmlns:a16="http://schemas.microsoft.com/office/drawing/2014/main" id="{76399F2D-F121-4971-8151-BA38E9CC69F2}"/>
                </a:ext>
              </a:extLst>
            </p:cNvPr>
            <p:cNvSpPr/>
            <p:nvPr/>
          </p:nvSpPr>
          <p:spPr>
            <a:xfrm>
              <a:off x="1630281" y="1330992"/>
              <a:ext cx="7444540" cy="622636"/>
            </a:xfrm>
            <a:prstGeom prst="roundRect">
              <a:avLst>
                <a:gd name="adj" fmla="val 34723"/>
              </a:avLst>
            </a:prstGeom>
            <a:solidFill>
              <a:schemeClr val="bg1"/>
            </a:solidFill>
            <a:ln w="38100">
              <a:solidFill>
                <a:srgbClr val="F375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en-GB" sz="2000" dirty="0">
                  <a:solidFill>
                    <a:schemeClr val="tx1"/>
                  </a:solidFill>
                  <a:latin typeface="Twinkl" pitchFamily="2" charset="0"/>
                </a:rPr>
                <a:t>This word is something that you can colour a picture with.</a:t>
              </a:r>
              <a:endParaRPr lang="en-GB" sz="2000" dirty="0">
                <a:solidFill>
                  <a:schemeClr val="tx1"/>
                </a:solidFill>
              </a:endParaRPr>
            </a:p>
          </p:txBody>
        </p:sp>
        <p:sp>
          <p:nvSpPr>
            <p:cNvPr id="19" name="NUMBER">
              <a:extLst>
                <a:ext uri="{FF2B5EF4-FFF2-40B4-BE49-F238E27FC236}">
                  <a16:creationId xmlns:a16="http://schemas.microsoft.com/office/drawing/2014/main" id="{24747353-D470-4228-B35B-2E268E5ACD3E}"/>
                </a:ext>
              </a:extLst>
            </p:cNvPr>
            <p:cNvSpPr/>
            <p:nvPr/>
          </p:nvSpPr>
          <p:spPr>
            <a:xfrm>
              <a:off x="1203160" y="1215189"/>
              <a:ext cx="854242" cy="854242"/>
            </a:xfrm>
            <a:prstGeom prst="ellipse">
              <a:avLst/>
            </a:prstGeom>
            <a:solidFill>
              <a:srgbClr val="F375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b="1" dirty="0"/>
                <a:t>3</a:t>
              </a:r>
            </a:p>
          </p:txBody>
        </p:sp>
      </p:grpSp>
      <p:sp>
        <p:nvSpPr>
          <p:cNvPr id="20" name="Word">
            <a:extLst>
              <a:ext uri="{FF2B5EF4-FFF2-40B4-BE49-F238E27FC236}">
                <a16:creationId xmlns:a16="http://schemas.microsoft.com/office/drawing/2014/main" id="{48074459-2E46-4FB6-951C-A1C4682B7185}"/>
              </a:ext>
            </a:extLst>
          </p:cNvPr>
          <p:cNvSpPr/>
          <p:nvPr/>
        </p:nvSpPr>
        <p:spPr>
          <a:xfrm>
            <a:off x="1268158" y="3192337"/>
            <a:ext cx="6367045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5400" b="1" dirty="0" err="1">
                <a:latin typeface="Twinkl" pitchFamily="2" charset="0"/>
              </a:rPr>
              <a:t>ea</a:t>
            </a:r>
            <a:r>
              <a:rPr lang="en-GB" sz="5400" b="1" dirty="0">
                <a:latin typeface="Twinkl" pitchFamily="2" charset="0"/>
              </a:rPr>
              <a:t>		ay		</a:t>
            </a:r>
            <a:r>
              <a:rPr lang="en-GB" sz="5400" b="1" dirty="0" err="1">
                <a:latin typeface="Twinkl" pitchFamily="2" charset="0"/>
              </a:rPr>
              <a:t>ie</a:t>
            </a:r>
            <a:endParaRPr lang="en-GB" sz="5400" b="1" dirty="0"/>
          </a:p>
        </p:txBody>
      </p:sp>
      <p:grpSp>
        <p:nvGrpSpPr>
          <p:cNvPr id="4" name="ANSWER">
            <a:extLst>
              <a:ext uri="{FF2B5EF4-FFF2-40B4-BE49-F238E27FC236}">
                <a16:creationId xmlns:a16="http://schemas.microsoft.com/office/drawing/2014/main" id="{C7DE052A-2966-4CA7-A322-62F0A3004B16}"/>
              </a:ext>
            </a:extLst>
          </p:cNvPr>
          <p:cNvGrpSpPr/>
          <p:nvPr/>
        </p:nvGrpSpPr>
        <p:grpSpPr>
          <a:xfrm>
            <a:off x="1268158" y="2082698"/>
            <a:ext cx="6367045" cy="2161701"/>
            <a:chOff x="1268158" y="2398558"/>
            <a:chExt cx="6367045" cy="2161701"/>
          </a:xfrm>
        </p:grpSpPr>
        <p:sp>
          <p:nvSpPr>
            <p:cNvPr id="21" name="Word">
              <a:extLst>
                <a:ext uri="{FF2B5EF4-FFF2-40B4-BE49-F238E27FC236}">
                  <a16:creationId xmlns:a16="http://schemas.microsoft.com/office/drawing/2014/main" id="{ADA181CA-2F5D-43EB-BBD3-838B3AAD8D6E}"/>
                </a:ext>
              </a:extLst>
            </p:cNvPr>
            <p:cNvSpPr/>
            <p:nvPr/>
          </p:nvSpPr>
          <p:spPr>
            <a:xfrm>
              <a:off x="1268158" y="2398558"/>
              <a:ext cx="6367045" cy="110799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sz="7200" dirty="0">
                  <a:solidFill>
                    <a:srgbClr val="CB4793"/>
                  </a:solidFill>
                  <a:latin typeface="Twinkl" pitchFamily="2" charset="0"/>
                </a:rPr>
                <a:t>cr</a:t>
              </a:r>
              <a:r>
                <a:rPr lang="en-GB" sz="7200" b="1" u="sng" dirty="0">
                  <a:solidFill>
                    <a:srgbClr val="CB4793"/>
                  </a:solidFill>
                  <a:latin typeface="Twinkl" pitchFamily="2" charset="0"/>
                </a:rPr>
                <a:t>ay</a:t>
              </a:r>
              <a:r>
                <a:rPr lang="en-GB" sz="7200" dirty="0">
                  <a:solidFill>
                    <a:srgbClr val="CB4793"/>
                  </a:solidFill>
                  <a:latin typeface="Twinkl" pitchFamily="2" charset="0"/>
                </a:rPr>
                <a:t>on</a:t>
              </a:r>
              <a:endParaRPr lang="en-GB" sz="7200" b="1" dirty="0">
                <a:solidFill>
                  <a:srgbClr val="CB4793"/>
                </a:solidFill>
              </a:endParaRPr>
            </a:p>
          </p:txBody>
        </p:sp>
        <p:sp>
          <p:nvSpPr>
            <p:cNvPr id="25" name="Word">
              <a:extLst>
                <a:ext uri="{FF2B5EF4-FFF2-40B4-BE49-F238E27FC236}">
                  <a16:creationId xmlns:a16="http://schemas.microsoft.com/office/drawing/2014/main" id="{CB329780-3698-4F23-87D2-4F123D9F8144}"/>
                </a:ext>
              </a:extLst>
            </p:cNvPr>
            <p:cNvSpPr/>
            <p:nvPr/>
          </p:nvSpPr>
          <p:spPr>
            <a:xfrm>
              <a:off x="1268158" y="3516705"/>
              <a:ext cx="6367045" cy="83099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sz="5400" b="1" dirty="0" err="1">
                  <a:solidFill>
                    <a:srgbClr val="CB4793"/>
                  </a:solidFill>
                  <a:latin typeface="Twinkl" pitchFamily="2" charset="0"/>
                </a:rPr>
                <a:t>ea</a:t>
              </a:r>
              <a:r>
                <a:rPr lang="en-GB" sz="5400" b="1" dirty="0">
                  <a:solidFill>
                    <a:srgbClr val="CB4793"/>
                  </a:solidFill>
                  <a:latin typeface="Twinkl" pitchFamily="2" charset="0"/>
                </a:rPr>
                <a:t>		ay		</a:t>
              </a:r>
              <a:r>
                <a:rPr lang="en-GB" sz="5400" b="1" dirty="0" err="1">
                  <a:solidFill>
                    <a:srgbClr val="CB4793"/>
                  </a:solidFill>
                  <a:latin typeface="Twinkl" pitchFamily="2" charset="0"/>
                </a:rPr>
                <a:t>ie</a:t>
              </a:r>
              <a:endParaRPr lang="en-GB" sz="5400" b="1" dirty="0">
                <a:solidFill>
                  <a:srgbClr val="CB4793"/>
                </a:solidFill>
              </a:endParaRP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700677B-502F-41B1-BD6A-F1E4D6A12876}"/>
                </a:ext>
              </a:extLst>
            </p:cNvPr>
            <p:cNvSpPr/>
            <p:nvPr/>
          </p:nvSpPr>
          <p:spPr>
            <a:xfrm>
              <a:off x="2940194" y="3460849"/>
              <a:ext cx="1099410" cy="1099410"/>
            </a:xfrm>
            <a:prstGeom prst="ellipse">
              <a:avLst/>
            </a:prstGeom>
            <a:noFill/>
            <a:ln w="57150">
              <a:solidFill>
                <a:srgbClr val="CB47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6" name="Rectangle 25">
            <a:hlinkClick r:id="rId3"/>
            <a:extLst>
              <a:ext uri="{FF2B5EF4-FFF2-40B4-BE49-F238E27FC236}">
                <a16:creationId xmlns:a16="http://schemas.microsoft.com/office/drawing/2014/main" id="{55878CBB-5835-4648-83FC-362BBC4243AA}"/>
              </a:ext>
            </a:extLst>
          </p:cNvPr>
          <p:cNvSpPr/>
          <p:nvPr/>
        </p:nvSpPr>
        <p:spPr>
          <a:xfrm>
            <a:off x="8430936" y="6576969"/>
            <a:ext cx="713064" cy="2810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186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10" presetClass="entr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2" grpId="0" animBg="1"/>
      <p:bldP spid="2" grpId="1" animBg="1"/>
      <p:bldP spid="2" grpId="2" animBg="1"/>
      <p:bldP spid="7" grpId="0"/>
      <p:bldP spid="7" grpId="1"/>
      <p:bldP spid="8" grpId="0" animBg="1"/>
      <p:bldP spid="8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4" grpId="2" animBg="1"/>
      <p:bldP spid="22" grpId="0" animBg="1"/>
      <p:bldP spid="22" grpId="1" animBg="1"/>
      <p:bldP spid="23" grpId="0"/>
      <p:bldP spid="23" grpId="1"/>
      <p:bldP spid="24" grpId="0" animBg="1"/>
      <p:bldP spid="24" grpId="1" animBg="1"/>
      <p:bldP spid="20" grpId="0"/>
      <p:bldP spid="20" grpId="1"/>
      <p:bldP spid="20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2">
            <a:extLst>
              <a:ext uri="{FF2B5EF4-FFF2-40B4-BE49-F238E27FC236}">
                <a16:creationId xmlns:a16="http://schemas.microsoft.com/office/drawing/2014/main" id="{40DBE2AD-A0FD-42A1-9568-D00F98773410}"/>
              </a:ext>
            </a:extLst>
          </p:cNvPr>
          <p:cNvSpPr/>
          <p:nvPr/>
        </p:nvSpPr>
        <p:spPr>
          <a:xfrm>
            <a:off x="755650" y="3948985"/>
            <a:ext cx="76327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2000" dirty="0">
                <a:latin typeface="Twinkl" pitchFamily="2" charset="0"/>
              </a:rPr>
              <a:t>Count how many sounds you can hear in this word.</a:t>
            </a:r>
            <a:endParaRPr lang="en-GB" sz="2000" dirty="0"/>
          </a:p>
        </p:txBody>
      </p:sp>
      <p:sp>
        <p:nvSpPr>
          <p:cNvPr id="12" name="Next Slide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4255E4F-70EE-49B5-BB76-C75DCEA2D4C2}"/>
              </a:ext>
            </a:extLst>
          </p:cNvPr>
          <p:cNvSpPr/>
          <p:nvPr/>
        </p:nvSpPr>
        <p:spPr>
          <a:xfrm>
            <a:off x="7543798" y="5638280"/>
            <a:ext cx="986590" cy="601579"/>
          </a:xfrm>
          <a:prstGeom prst="roundRect">
            <a:avLst/>
          </a:prstGeom>
          <a:solidFill>
            <a:srgbClr val="F375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Next</a:t>
            </a:r>
            <a:endParaRPr lang="en-GB" sz="2000" b="1" dirty="0"/>
          </a:p>
        </p:txBody>
      </p:sp>
      <p:sp>
        <p:nvSpPr>
          <p:cNvPr id="13" name="Next 1">
            <a:extLst>
              <a:ext uri="{FF2B5EF4-FFF2-40B4-BE49-F238E27FC236}">
                <a16:creationId xmlns:a16="http://schemas.microsoft.com/office/drawing/2014/main" id="{B4B986F6-8E45-453C-8412-0DCFBFC9195F}"/>
              </a:ext>
            </a:extLst>
          </p:cNvPr>
          <p:cNvSpPr/>
          <p:nvPr/>
        </p:nvSpPr>
        <p:spPr>
          <a:xfrm>
            <a:off x="4078705" y="1732937"/>
            <a:ext cx="986590" cy="601579"/>
          </a:xfrm>
          <a:prstGeom prst="roundRect">
            <a:avLst/>
          </a:prstGeom>
          <a:solidFill>
            <a:srgbClr val="F375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Next</a:t>
            </a:r>
            <a:endParaRPr lang="en-GB" sz="2000" b="1" dirty="0"/>
          </a:p>
        </p:txBody>
      </p:sp>
      <p:grpSp>
        <p:nvGrpSpPr>
          <p:cNvPr id="17" name="QUESTION">
            <a:extLst>
              <a:ext uri="{FF2B5EF4-FFF2-40B4-BE49-F238E27FC236}">
                <a16:creationId xmlns:a16="http://schemas.microsoft.com/office/drawing/2014/main" id="{4603FC0F-5501-4ABD-BB92-70F86856129C}"/>
              </a:ext>
            </a:extLst>
          </p:cNvPr>
          <p:cNvGrpSpPr/>
          <p:nvPr/>
        </p:nvGrpSpPr>
        <p:grpSpPr>
          <a:xfrm>
            <a:off x="1267828" y="871201"/>
            <a:ext cx="6608345" cy="854242"/>
            <a:chOff x="1203160" y="1215189"/>
            <a:chExt cx="6608345" cy="854242"/>
          </a:xfrm>
        </p:grpSpPr>
        <p:sp>
          <p:nvSpPr>
            <p:cNvPr id="18" name="WORDS">
              <a:extLst>
                <a:ext uri="{FF2B5EF4-FFF2-40B4-BE49-F238E27FC236}">
                  <a16:creationId xmlns:a16="http://schemas.microsoft.com/office/drawing/2014/main" id="{520200DB-8051-4C6A-AF42-92CFA5ED2529}"/>
                </a:ext>
              </a:extLst>
            </p:cNvPr>
            <p:cNvSpPr/>
            <p:nvPr/>
          </p:nvSpPr>
          <p:spPr>
            <a:xfrm>
              <a:off x="1630281" y="1330992"/>
              <a:ext cx="6181224" cy="622636"/>
            </a:xfrm>
            <a:prstGeom prst="roundRect">
              <a:avLst>
                <a:gd name="adj" fmla="val 34723"/>
              </a:avLst>
            </a:prstGeom>
            <a:solidFill>
              <a:schemeClr val="bg1"/>
            </a:solidFill>
            <a:ln w="38100">
              <a:solidFill>
                <a:srgbClr val="F375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en-GB" sz="2000" dirty="0">
                  <a:solidFill>
                    <a:schemeClr val="tx1"/>
                  </a:solidFill>
                  <a:latin typeface="Twinkl" pitchFamily="2" charset="0"/>
                </a:rPr>
                <a:t>This animal is long and makes a hissing sound.</a:t>
              </a:r>
              <a:endParaRPr lang="en-GB" sz="2000" dirty="0">
                <a:solidFill>
                  <a:schemeClr val="tx1"/>
                </a:solidFill>
              </a:endParaRPr>
            </a:p>
          </p:txBody>
        </p:sp>
        <p:sp>
          <p:nvSpPr>
            <p:cNvPr id="19" name="NUMBER">
              <a:extLst>
                <a:ext uri="{FF2B5EF4-FFF2-40B4-BE49-F238E27FC236}">
                  <a16:creationId xmlns:a16="http://schemas.microsoft.com/office/drawing/2014/main" id="{917A0C7F-15E4-42AC-875F-2776BCE80A15}"/>
                </a:ext>
              </a:extLst>
            </p:cNvPr>
            <p:cNvSpPr/>
            <p:nvPr/>
          </p:nvSpPr>
          <p:spPr>
            <a:xfrm>
              <a:off x="1203160" y="1215189"/>
              <a:ext cx="854242" cy="854242"/>
            </a:xfrm>
            <a:prstGeom prst="ellipse">
              <a:avLst/>
            </a:prstGeom>
            <a:solidFill>
              <a:srgbClr val="F375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b="1" dirty="0"/>
                <a:t>4</a:t>
              </a:r>
            </a:p>
          </p:txBody>
        </p:sp>
      </p:grpSp>
      <p:sp>
        <p:nvSpPr>
          <p:cNvPr id="20" name="Rectangle 19">
            <a:hlinkClick r:id="rId2"/>
            <a:extLst>
              <a:ext uri="{FF2B5EF4-FFF2-40B4-BE49-F238E27FC236}">
                <a16:creationId xmlns:a16="http://schemas.microsoft.com/office/drawing/2014/main" id="{1A8E2AD8-37A8-4CDB-806F-5F87255123C2}"/>
              </a:ext>
            </a:extLst>
          </p:cNvPr>
          <p:cNvSpPr/>
          <p:nvPr/>
        </p:nvSpPr>
        <p:spPr>
          <a:xfrm>
            <a:off x="8430936" y="6576969"/>
            <a:ext cx="713064" cy="2810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nswer">
            <a:extLst>
              <a:ext uri="{FF2B5EF4-FFF2-40B4-BE49-F238E27FC236}">
                <a16:creationId xmlns:a16="http://schemas.microsoft.com/office/drawing/2014/main" id="{1D6F5A91-E949-47BD-88C0-3FFBF3E724C9}"/>
              </a:ext>
            </a:extLst>
          </p:cNvPr>
          <p:cNvSpPr/>
          <p:nvPr/>
        </p:nvSpPr>
        <p:spPr>
          <a:xfrm>
            <a:off x="1388477" y="4393066"/>
            <a:ext cx="6367045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7200" dirty="0">
                <a:solidFill>
                  <a:srgbClr val="CB4793"/>
                </a:solidFill>
              </a:rPr>
              <a:t>four sounds</a:t>
            </a:r>
          </a:p>
        </p:txBody>
      </p:sp>
      <p:sp>
        <p:nvSpPr>
          <p:cNvPr id="25" name="Answer Button">
            <a:extLst>
              <a:ext uri="{FF2B5EF4-FFF2-40B4-BE49-F238E27FC236}">
                <a16:creationId xmlns:a16="http://schemas.microsoft.com/office/drawing/2014/main" id="{1AE43FD8-8DD9-42DF-81B2-D210B1BAF4BF}"/>
              </a:ext>
            </a:extLst>
          </p:cNvPr>
          <p:cNvSpPr/>
          <p:nvPr/>
        </p:nvSpPr>
        <p:spPr>
          <a:xfrm>
            <a:off x="3922293" y="4380723"/>
            <a:ext cx="1299411" cy="601579"/>
          </a:xfrm>
          <a:prstGeom prst="roundRect">
            <a:avLst/>
          </a:prstGeom>
          <a:solidFill>
            <a:srgbClr val="F375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Answer</a:t>
            </a:r>
            <a:endParaRPr lang="en-GB" sz="2000" b="1" dirty="0"/>
          </a:p>
        </p:txBody>
      </p:sp>
      <p:sp>
        <p:nvSpPr>
          <p:cNvPr id="26" name="Word">
            <a:extLst>
              <a:ext uri="{FF2B5EF4-FFF2-40B4-BE49-F238E27FC236}">
                <a16:creationId xmlns:a16="http://schemas.microsoft.com/office/drawing/2014/main" id="{CDE1A444-6948-4AE8-9A29-6447BEA49136}"/>
              </a:ext>
            </a:extLst>
          </p:cNvPr>
          <p:cNvSpPr/>
          <p:nvPr/>
        </p:nvSpPr>
        <p:spPr>
          <a:xfrm>
            <a:off x="1696784" y="1825324"/>
            <a:ext cx="2381922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7200" dirty="0">
                <a:latin typeface="Twinkl" pitchFamily="2" charset="0"/>
              </a:rPr>
              <a:t>snake</a:t>
            </a:r>
            <a:endParaRPr lang="en-GB" sz="7200" dirty="0"/>
          </a:p>
        </p:txBody>
      </p:sp>
      <p:pic>
        <p:nvPicPr>
          <p:cNvPr id="32" name="Image">
            <a:extLst>
              <a:ext uri="{FF2B5EF4-FFF2-40B4-BE49-F238E27FC236}">
                <a16:creationId xmlns:a16="http://schemas.microsoft.com/office/drawing/2014/main" id="{1368162A-74AF-43D3-B967-3EEC0D1D98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48246" y="1799419"/>
            <a:ext cx="2056362" cy="157798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48A47D1-4EDF-4AF9-A9DE-C1ADF2E60CAF}"/>
              </a:ext>
            </a:extLst>
          </p:cNvPr>
          <p:cNvGrpSpPr/>
          <p:nvPr/>
        </p:nvGrpSpPr>
        <p:grpSpPr>
          <a:xfrm>
            <a:off x="1740793" y="2843548"/>
            <a:ext cx="2173982" cy="533852"/>
            <a:chOff x="1740793" y="2446415"/>
            <a:chExt cx="2173982" cy="533852"/>
          </a:xfrm>
        </p:grpSpPr>
        <p:sp>
          <p:nvSpPr>
            <p:cNvPr id="33" name="Right Bracket 32">
              <a:extLst>
                <a:ext uri="{FF2B5EF4-FFF2-40B4-BE49-F238E27FC236}">
                  <a16:creationId xmlns:a16="http://schemas.microsoft.com/office/drawing/2014/main" id="{7DA4A806-4881-4F01-B8BB-A4999AC1D5BB}"/>
                </a:ext>
              </a:extLst>
            </p:cNvPr>
            <p:cNvSpPr/>
            <p:nvPr/>
          </p:nvSpPr>
          <p:spPr>
            <a:xfrm rot="5400000">
              <a:off x="3156689" y="2222182"/>
              <a:ext cx="206483" cy="1309688"/>
            </a:xfrm>
            <a:prstGeom prst="rightBracket">
              <a:avLst/>
            </a:prstGeom>
            <a:ln w="76200">
              <a:solidFill>
                <a:srgbClr val="CA4793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375AD"/>
                </a:solidFill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AB293A30-461C-403D-84EE-1C67B9611460}"/>
                </a:ext>
              </a:extLst>
            </p:cNvPr>
            <p:cNvSpPr/>
            <p:nvPr/>
          </p:nvSpPr>
          <p:spPr>
            <a:xfrm>
              <a:off x="1740793" y="2446415"/>
              <a:ext cx="276726" cy="27672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C03397C6-23B6-4556-9F56-753DC42E70EE}"/>
                </a:ext>
              </a:extLst>
            </p:cNvPr>
            <p:cNvSpPr/>
            <p:nvPr/>
          </p:nvSpPr>
          <p:spPr>
            <a:xfrm>
              <a:off x="2171098" y="2446415"/>
              <a:ext cx="276726" cy="27672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21C63264-8B10-4F09-9704-D74B5CFCC84B}"/>
                </a:ext>
              </a:extLst>
            </p:cNvPr>
            <p:cNvSpPr/>
            <p:nvPr/>
          </p:nvSpPr>
          <p:spPr>
            <a:xfrm>
              <a:off x="3121567" y="2446415"/>
              <a:ext cx="276726" cy="27672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7" name="Clue Button">
            <a:extLst>
              <a:ext uri="{FF2B5EF4-FFF2-40B4-BE49-F238E27FC236}">
                <a16:creationId xmlns:a16="http://schemas.microsoft.com/office/drawing/2014/main" id="{39015055-EB30-4AB8-9AA6-72DE8B26D8E7}"/>
              </a:ext>
            </a:extLst>
          </p:cNvPr>
          <p:cNvSpPr/>
          <p:nvPr/>
        </p:nvSpPr>
        <p:spPr>
          <a:xfrm>
            <a:off x="3534276" y="3561975"/>
            <a:ext cx="986590" cy="601579"/>
          </a:xfrm>
          <a:prstGeom prst="roundRect">
            <a:avLst/>
          </a:prstGeom>
          <a:solidFill>
            <a:srgbClr val="F375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Clue</a:t>
            </a:r>
            <a:endParaRPr lang="en-GB" sz="2000" b="1" dirty="0"/>
          </a:p>
        </p:txBody>
      </p:sp>
      <p:sp>
        <p:nvSpPr>
          <p:cNvPr id="38" name="Next 2">
            <a:extLst>
              <a:ext uri="{FF2B5EF4-FFF2-40B4-BE49-F238E27FC236}">
                <a16:creationId xmlns:a16="http://schemas.microsoft.com/office/drawing/2014/main" id="{E4E70A77-3838-487D-9425-8DC716F18FBA}"/>
              </a:ext>
            </a:extLst>
          </p:cNvPr>
          <p:cNvSpPr/>
          <p:nvPr/>
        </p:nvSpPr>
        <p:spPr>
          <a:xfrm>
            <a:off x="4623134" y="3561975"/>
            <a:ext cx="986590" cy="601579"/>
          </a:xfrm>
          <a:prstGeom prst="roundRect">
            <a:avLst/>
          </a:prstGeom>
          <a:solidFill>
            <a:srgbClr val="F375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Next</a:t>
            </a:r>
            <a:endParaRPr lang="en-GB" sz="2000" b="1" dirty="0"/>
          </a:p>
        </p:txBody>
      </p:sp>
      <p:sp>
        <p:nvSpPr>
          <p:cNvPr id="39" name="Next 2 ALT">
            <a:extLst>
              <a:ext uri="{FF2B5EF4-FFF2-40B4-BE49-F238E27FC236}">
                <a16:creationId xmlns:a16="http://schemas.microsoft.com/office/drawing/2014/main" id="{A5EFDEDB-CE57-40C4-9963-437309D03C1D}"/>
              </a:ext>
            </a:extLst>
          </p:cNvPr>
          <p:cNvSpPr/>
          <p:nvPr/>
        </p:nvSpPr>
        <p:spPr>
          <a:xfrm>
            <a:off x="4078705" y="3561975"/>
            <a:ext cx="986590" cy="601579"/>
          </a:xfrm>
          <a:prstGeom prst="roundRect">
            <a:avLst/>
          </a:prstGeom>
          <a:solidFill>
            <a:srgbClr val="F375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Next</a:t>
            </a:r>
            <a:endParaRPr lang="en-GB" sz="2000" b="1" dirty="0"/>
          </a:p>
        </p:txBody>
      </p:sp>
      <p:sp>
        <p:nvSpPr>
          <p:cNvPr id="40" name="Line 2 ALT">
            <a:extLst>
              <a:ext uri="{FF2B5EF4-FFF2-40B4-BE49-F238E27FC236}">
                <a16:creationId xmlns:a16="http://schemas.microsoft.com/office/drawing/2014/main" id="{9B92B07E-DCFC-4DF1-B334-93D253FD85F8}"/>
              </a:ext>
            </a:extLst>
          </p:cNvPr>
          <p:cNvSpPr/>
          <p:nvPr/>
        </p:nvSpPr>
        <p:spPr>
          <a:xfrm>
            <a:off x="755650" y="3943878"/>
            <a:ext cx="76327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2000" dirty="0">
                <a:latin typeface="Twinkl" pitchFamily="2" charset="0"/>
              </a:rPr>
              <a:t>Count how many sounds you can hear in this word.</a:t>
            </a:r>
            <a:endParaRPr lang="en-GB" sz="2000" dirty="0"/>
          </a:p>
        </p:txBody>
      </p:sp>
      <p:sp>
        <p:nvSpPr>
          <p:cNvPr id="42" name="Answer Button ALT">
            <a:extLst>
              <a:ext uri="{FF2B5EF4-FFF2-40B4-BE49-F238E27FC236}">
                <a16:creationId xmlns:a16="http://schemas.microsoft.com/office/drawing/2014/main" id="{AA16CF4C-86A8-4BE8-BF23-0FC972593FB9}"/>
              </a:ext>
            </a:extLst>
          </p:cNvPr>
          <p:cNvSpPr/>
          <p:nvPr/>
        </p:nvSpPr>
        <p:spPr>
          <a:xfrm>
            <a:off x="3922293" y="4367964"/>
            <a:ext cx="1299411" cy="601579"/>
          </a:xfrm>
          <a:prstGeom prst="roundRect">
            <a:avLst/>
          </a:prstGeom>
          <a:solidFill>
            <a:srgbClr val="F375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Answer</a:t>
            </a:r>
            <a:endParaRPr lang="en-GB" sz="2000" b="1" dirty="0"/>
          </a:p>
        </p:txBody>
      </p:sp>
      <p:sp>
        <p:nvSpPr>
          <p:cNvPr id="43" name="Answer ALT">
            <a:extLst>
              <a:ext uri="{FF2B5EF4-FFF2-40B4-BE49-F238E27FC236}">
                <a16:creationId xmlns:a16="http://schemas.microsoft.com/office/drawing/2014/main" id="{05B5E053-4526-4129-BDCC-8E7E6B221095}"/>
              </a:ext>
            </a:extLst>
          </p:cNvPr>
          <p:cNvSpPr/>
          <p:nvPr/>
        </p:nvSpPr>
        <p:spPr>
          <a:xfrm>
            <a:off x="1388477" y="4393066"/>
            <a:ext cx="6367045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7200" dirty="0">
                <a:solidFill>
                  <a:srgbClr val="CB4793"/>
                </a:solidFill>
              </a:rPr>
              <a:t>four sounds</a:t>
            </a:r>
          </a:p>
        </p:txBody>
      </p:sp>
      <p:sp>
        <p:nvSpPr>
          <p:cNvPr id="44" name="Next Slide ALT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E5FB6CF-66DD-4F59-A847-FCE780CAC987}"/>
              </a:ext>
            </a:extLst>
          </p:cNvPr>
          <p:cNvSpPr/>
          <p:nvPr/>
        </p:nvSpPr>
        <p:spPr>
          <a:xfrm>
            <a:off x="7543798" y="5641104"/>
            <a:ext cx="986590" cy="601579"/>
          </a:xfrm>
          <a:prstGeom prst="roundRect">
            <a:avLst/>
          </a:prstGeom>
          <a:solidFill>
            <a:srgbClr val="F375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Next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349588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  <p:bldP spid="13" grpId="0" animBg="1"/>
      <p:bldP spid="13" grpId="1" animBg="1"/>
      <p:bldP spid="21" grpId="0"/>
      <p:bldP spid="25" grpId="0" animBg="1"/>
      <p:bldP spid="25" grpId="1" animBg="1"/>
      <p:bldP spid="26" grpId="0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39" grpId="0" animBg="1"/>
      <p:bldP spid="39" grpId="1" animBg="1"/>
      <p:bldP spid="40" grpId="0"/>
      <p:bldP spid="42" grpId="0" animBg="1"/>
      <p:bldP spid="42" grpId="1" animBg="1"/>
      <p:bldP spid="43" grpId="0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ue Button">
            <a:extLst>
              <a:ext uri="{FF2B5EF4-FFF2-40B4-BE49-F238E27FC236}">
                <a16:creationId xmlns:a16="http://schemas.microsoft.com/office/drawing/2014/main" id="{3411197B-29AF-4758-B311-33B9A3DF8E09}"/>
              </a:ext>
            </a:extLst>
          </p:cNvPr>
          <p:cNvSpPr/>
          <p:nvPr/>
        </p:nvSpPr>
        <p:spPr>
          <a:xfrm>
            <a:off x="5219392" y="2827421"/>
            <a:ext cx="986590" cy="601579"/>
          </a:xfrm>
          <a:prstGeom prst="roundRect">
            <a:avLst/>
          </a:prstGeom>
          <a:solidFill>
            <a:srgbClr val="F375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Clue</a:t>
            </a:r>
            <a:endParaRPr lang="en-GB" sz="2000" b="1" dirty="0"/>
          </a:p>
        </p:txBody>
      </p:sp>
      <p:sp>
        <p:nvSpPr>
          <p:cNvPr id="7" name="Line 2">
            <a:extLst>
              <a:ext uri="{FF2B5EF4-FFF2-40B4-BE49-F238E27FC236}">
                <a16:creationId xmlns:a16="http://schemas.microsoft.com/office/drawing/2014/main" id="{40DBE2AD-A0FD-42A1-9568-D00F98773410}"/>
              </a:ext>
            </a:extLst>
          </p:cNvPr>
          <p:cNvSpPr/>
          <p:nvPr/>
        </p:nvSpPr>
        <p:spPr>
          <a:xfrm>
            <a:off x="755650" y="4461273"/>
            <a:ext cx="76327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2000" dirty="0">
                <a:latin typeface="Twinkl" pitchFamily="2" charset="0"/>
              </a:rPr>
              <a:t>Write the word and use the sound buttons to help you.</a:t>
            </a:r>
            <a:endParaRPr lang="en-GB" sz="2000" dirty="0"/>
          </a:p>
        </p:txBody>
      </p:sp>
      <p:sp>
        <p:nvSpPr>
          <p:cNvPr id="8" name="Answer Button">
            <a:extLst>
              <a:ext uri="{FF2B5EF4-FFF2-40B4-BE49-F238E27FC236}">
                <a16:creationId xmlns:a16="http://schemas.microsoft.com/office/drawing/2014/main" id="{ABB9E6DB-9FD8-44A7-BBE1-E1B37266655C}"/>
              </a:ext>
            </a:extLst>
          </p:cNvPr>
          <p:cNvSpPr/>
          <p:nvPr/>
        </p:nvSpPr>
        <p:spPr>
          <a:xfrm>
            <a:off x="3922295" y="4976546"/>
            <a:ext cx="1299411" cy="601579"/>
          </a:xfrm>
          <a:prstGeom prst="roundRect">
            <a:avLst/>
          </a:prstGeom>
          <a:solidFill>
            <a:srgbClr val="F375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Answer</a:t>
            </a:r>
            <a:endParaRPr lang="en-GB" sz="2000" b="1" dirty="0"/>
          </a:p>
        </p:txBody>
      </p:sp>
      <p:sp>
        <p:nvSpPr>
          <p:cNvPr id="12" name="Next Slide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4255E4F-70EE-49B5-BB76-C75DCEA2D4C2}"/>
              </a:ext>
            </a:extLst>
          </p:cNvPr>
          <p:cNvSpPr/>
          <p:nvPr/>
        </p:nvSpPr>
        <p:spPr>
          <a:xfrm>
            <a:off x="7543798" y="5638280"/>
            <a:ext cx="986590" cy="601579"/>
          </a:xfrm>
          <a:prstGeom prst="roundRect">
            <a:avLst/>
          </a:prstGeom>
          <a:solidFill>
            <a:srgbClr val="F375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Next</a:t>
            </a:r>
            <a:endParaRPr lang="en-GB" sz="2000" b="1" dirty="0"/>
          </a:p>
        </p:txBody>
      </p:sp>
      <p:sp>
        <p:nvSpPr>
          <p:cNvPr id="13" name="Next 1">
            <a:extLst>
              <a:ext uri="{FF2B5EF4-FFF2-40B4-BE49-F238E27FC236}">
                <a16:creationId xmlns:a16="http://schemas.microsoft.com/office/drawing/2014/main" id="{B4B986F6-8E45-453C-8412-0DCFBFC9195F}"/>
              </a:ext>
            </a:extLst>
          </p:cNvPr>
          <p:cNvSpPr/>
          <p:nvPr/>
        </p:nvSpPr>
        <p:spPr>
          <a:xfrm>
            <a:off x="4078705" y="1732937"/>
            <a:ext cx="986590" cy="601579"/>
          </a:xfrm>
          <a:prstGeom prst="roundRect">
            <a:avLst/>
          </a:prstGeom>
          <a:solidFill>
            <a:srgbClr val="F375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Next</a:t>
            </a:r>
            <a:endParaRPr lang="en-GB" sz="2000" b="1" dirty="0"/>
          </a:p>
        </p:txBody>
      </p:sp>
      <p:sp>
        <p:nvSpPr>
          <p:cNvPr id="14" name="Next 2">
            <a:extLst>
              <a:ext uri="{FF2B5EF4-FFF2-40B4-BE49-F238E27FC236}">
                <a16:creationId xmlns:a16="http://schemas.microsoft.com/office/drawing/2014/main" id="{D98AC6E1-F6FD-4B69-9924-961E0E6A25FE}"/>
              </a:ext>
            </a:extLst>
          </p:cNvPr>
          <p:cNvSpPr/>
          <p:nvPr/>
        </p:nvSpPr>
        <p:spPr>
          <a:xfrm>
            <a:off x="6308250" y="2827421"/>
            <a:ext cx="986590" cy="601579"/>
          </a:xfrm>
          <a:prstGeom prst="roundRect">
            <a:avLst/>
          </a:prstGeom>
          <a:solidFill>
            <a:srgbClr val="F375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Next</a:t>
            </a:r>
            <a:endParaRPr lang="en-GB" sz="2000" b="1" dirty="0"/>
          </a:p>
        </p:txBody>
      </p:sp>
      <p:pic>
        <p:nvPicPr>
          <p:cNvPr id="16" name="Image">
            <a:extLst>
              <a:ext uri="{FF2B5EF4-FFF2-40B4-BE49-F238E27FC236}">
                <a16:creationId xmlns:a16="http://schemas.microsoft.com/office/drawing/2014/main" id="{EF2AD3F3-7FF9-4D8E-8680-481BF26AA1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21704" y="1915867"/>
            <a:ext cx="2356367" cy="1794368"/>
          </a:xfrm>
          <a:prstGeom prst="rect">
            <a:avLst/>
          </a:prstGeom>
        </p:spPr>
      </p:pic>
      <p:sp>
        <p:nvSpPr>
          <p:cNvPr id="22" name="Next 3 ALT">
            <a:extLst>
              <a:ext uri="{FF2B5EF4-FFF2-40B4-BE49-F238E27FC236}">
                <a16:creationId xmlns:a16="http://schemas.microsoft.com/office/drawing/2014/main" id="{E240A2A9-5197-481C-BBD0-BF09027AD9DD}"/>
              </a:ext>
            </a:extLst>
          </p:cNvPr>
          <p:cNvSpPr/>
          <p:nvPr/>
        </p:nvSpPr>
        <p:spPr>
          <a:xfrm>
            <a:off x="4078705" y="3655150"/>
            <a:ext cx="986590" cy="601579"/>
          </a:xfrm>
          <a:prstGeom prst="roundRect">
            <a:avLst/>
          </a:prstGeom>
          <a:solidFill>
            <a:srgbClr val="F375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Next</a:t>
            </a:r>
            <a:endParaRPr lang="en-GB" sz="2000" b="1" dirty="0"/>
          </a:p>
        </p:txBody>
      </p:sp>
      <p:sp>
        <p:nvSpPr>
          <p:cNvPr id="23" name="Line 2 ALT">
            <a:extLst>
              <a:ext uri="{FF2B5EF4-FFF2-40B4-BE49-F238E27FC236}">
                <a16:creationId xmlns:a16="http://schemas.microsoft.com/office/drawing/2014/main" id="{ACEADC98-D1F4-48FF-A858-79356ECCD1D7}"/>
              </a:ext>
            </a:extLst>
          </p:cNvPr>
          <p:cNvSpPr/>
          <p:nvPr/>
        </p:nvSpPr>
        <p:spPr>
          <a:xfrm>
            <a:off x="755650" y="4461272"/>
            <a:ext cx="76327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2000" dirty="0">
                <a:latin typeface="Twinkl" pitchFamily="2" charset="0"/>
              </a:rPr>
              <a:t>Write the word and use the sound buttons to help you.</a:t>
            </a:r>
            <a:endParaRPr lang="en-GB" sz="2000" dirty="0"/>
          </a:p>
        </p:txBody>
      </p:sp>
      <p:sp>
        <p:nvSpPr>
          <p:cNvPr id="24" name="Answer Button ALT">
            <a:extLst>
              <a:ext uri="{FF2B5EF4-FFF2-40B4-BE49-F238E27FC236}">
                <a16:creationId xmlns:a16="http://schemas.microsoft.com/office/drawing/2014/main" id="{90365E16-3E5F-44C3-B194-1AC3E88BBD24}"/>
              </a:ext>
            </a:extLst>
          </p:cNvPr>
          <p:cNvSpPr/>
          <p:nvPr/>
        </p:nvSpPr>
        <p:spPr>
          <a:xfrm>
            <a:off x="3922293" y="4976546"/>
            <a:ext cx="1299411" cy="601579"/>
          </a:xfrm>
          <a:prstGeom prst="roundRect">
            <a:avLst/>
          </a:prstGeom>
          <a:solidFill>
            <a:srgbClr val="F375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Answer</a:t>
            </a:r>
            <a:endParaRPr lang="en-GB" sz="2000" b="1" dirty="0"/>
          </a:p>
        </p:txBody>
      </p:sp>
      <p:grpSp>
        <p:nvGrpSpPr>
          <p:cNvPr id="4" name="WORD">
            <a:extLst>
              <a:ext uri="{FF2B5EF4-FFF2-40B4-BE49-F238E27FC236}">
                <a16:creationId xmlns:a16="http://schemas.microsoft.com/office/drawing/2014/main" id="{AC89161E-DDD4-4136-BBF2-7206DFCC3471}"/>
              </a:ext>
            </a:extLst>
          </p:cNvPr>
          <p:cNvGrpSpPr/>
          <p:nvPr/>
        </p:nvGrpSpPr>
        <p:grpSpPr>
          <a:xfrm>
            <a:off x="1935581" y="3100891"/>
            <a:ext cx="2189342" cy="307777"/>
            <a:chOff x="1383632" y="3244836"/>
            <a:chExt cx="2189342" cy="30777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295E8D3-8190-4515-B977-236CA587F485}"/>
                </a:ext>
              </a:extLst>
            </p:cNvPr>
            <p:cNvSpPr/>
            <p:nvPr/>
          </p:nvSpPr>
          <p:spPr>
            <a:xfrm>
              <a:off x="1383632" y="3244837"/>
              <a:ext cx="276726" cy="27672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4A17C8E-D252-4FF9-85A8-80512EBBB23C}"/>
                </a:ext>
              </a:extLst>
            </p:cNvPr>
            <p:cNvSpPr/>
            <p:nvPr/>
          </p:nvSpPr>
          <p:spPr>
            <a:xfrm>
              <a:off x="1789988" y="3244837"/>
              <a:ext cx="276726" cy="27672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E7FFEBD-7D31-4D0C-B9A1-CA7B069F0564}"/>
                </a:ext>
              </a:extLst>
            </p:cNvPr>
            <p:cNvSpPr/>
            <p:nvPr/>
          </p:nvSpPr>
          <p:spPr>
            <a:xfrm>
              <a:off x="2198659" y="3244836"/>
              <a:ext cx="1374315" cy="30777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6" name="QUESTION">
            <a:extLst>
              <a:ext uri="{FF2B5EF4-FFF2-40B4-BE49-F238E27FC236}">
                <a16:creationId xmlns:a16="http://schemas.microsoft.com/office/drawing/2014/main" id="{98672B82-F9AF-4D4F-8C15-6FC1B18D2EFF}"/>
              </a:ext>
            </a:extLst>
          </p:cNvPr>
          <p:cNvGrpSpPr/>
          <p:nvPr/>
        </p:nvGrpSpPr>
        <p:grpSpPr>
          <a:xfrm>
            <a:off x="576012" y="863707"/>
            <a:ext cx="7991977" cy="854242"/>
            <a:chOff x="1203160" y="1215189"/>
            <a:chExt cx="7991977" cy="854242"/>
          </a:xfrm>
        </p:grpSpPr>
        <p:sp>
          <p:nvSpPr>
            <p:cNvPr id="28" name="WORDS">
              <a:extLst>
                <a:ext uri="{FF2B5EF4-FFF2-40B4-BE49-F238E27FC236}">
                  <a16:creationId xmlns:a16="http://schemas.microsoft.com/office/drawing/2014/main" id="{F4BD5E0F-54B1-4889-A61B-2F8D3AC9B2E2}"/>
                </a:ext>
              </a:extLst>
            </p:cNvPr>
            <p:cNvSpPr/>
            <p:nvPr/>
          </p:nvSpPr>
          <p:spPr>
            <a:xfrm>
              <a:off x="1630281" y="1330992"/>
              <a:ext cx="7564856" cy="622636"/>
            </a:xfrm>
            <a:prstGeom prst="roundRect">
              <a:avLst>
                <a:gd name="adj" fmla="val 34723"/>
              </a:avLst>
            </a:prstGeom>
            <a:solidFill>
              <a:schemeClr val="bg1"/>
            </a:solidFill>
            <a:ln w="38100">
              <a:solidFill>
                <a:srgbClr val="F375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en-GB" sz="2000" dirty="0">
                  <a:solidFill>
                    <a:schemeClr val="tx1"/>
                  </a:solidFill>
                  <a:latin typeface="Twinkl" pitchFamily="2" charset="0"/>
                </a:rPr>
                <a:t>This word is something that helps you stick things together.</a:t>
              </a:r>
              <a:endParaRPr lang="en-GB" sz="2000" dirty="0">
                <a:solidFill>
                  <a:schemeClr val="tx1"/>
                </a:solidFill>
              </a:endParaRPr>
            </a:p>
          </p:txBody>
        </p:sp>
        <p:sp>
          <p:nvSpPr>
            <p:cNvPr id="29" name="NUMBER">
              <a:extLst>
                <a:ext uri="{FF2B5EF4-FFF2-40B4-BE49-F238E27FC236}">
                  <a16:creationId xmlns:a16="http://schemas.microsoft.com/office/drawing/2014/main" id="{D69127FF-F240-4955-93BF-36BF3BAC19D3}"/>
                </a:ext>
              </a:extLst>
            </p:cNvPr>
            <p:cNvSpPr/>
            <p:nvPr/>
          </p:nvSpPr>
          <p:spPr>
            <a:xfrm>
              <a:off x="1203160" y="1215189"/>
              <a:ext cx="854242" cy="854242"/>
            </a:xfrm>
            <a:prstGeom prst="ellipse">
              <a:avLst/>
            </a:prstGeom>
            <a:solidFill>
              <a:srgbClr val="F375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b="1" dirty="0"/>
                <a:t>5</a:t>
              </a:r>
            </a:p>
          </p:txBody>
        </p:sp>
      </p:grpSp>
      <p:grpSp>
        <p:nvGrpSpPr>
          <p:cNvPr id="5" name="ANSWER">
            <a:extLst>
              <a:ext uri="{FF2B5EF4-FFF2-40B4-BE49-F238E27FC236}">
                <a16:creationId xmlns:a16="http://schemas.microsoft.com/office/drawing/2014/main" id="{53B5DDF4-2773-4A93-B7FC-9AF082EE73CB}"/>
              </a:ext>
            </a:extLst>
          </p:cNvPr>
          <p:cNvGrpSpPr/>
          <p:nvPr/>
        </p:nvGrpSpPr>
        <p:grpSpPr>
          <a:xfrm>
            <a:off x="1779273" y="1905980"/>
            <a:ext cx="2457767" cy="1510776"/>
            <a:chOff x="1779273" y="1905980"/>
            <a:chExt cx="2457767" cy="1510776"/>
          </a:xfrm>
        </p:grpSpPr>
        <p:sp>
          <p:nvSpPr>
            <p:cNvPr id="37" name="Answer ALSO">
              <a:extLst>
                <a:ext uri="{FF2B5EF4-FFF2-40B4-BE49-F238E27FC236}">
                  <a16:creationId xmlns:a16="http://schemas.microsoft.com/office/drawing/2014/main" id="{8FB69534-4854-448F-8A23-64F0155079A1}"/>
                </a:ext>
              </a:extLst>
            </p:cNvPr>
            <p:cNvSpPr/>
            <p:nvPr/>
          </p:nvSpPr>
          <p:spPr>
            <a:xfrm>
              <a:off x="1779273" y="1905980"/>
              <a:ext cx="2457767" cy="110799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7200" spc="1000" dirty="0">
                  <a:solidFill>
                    <a:srgbClr val="CA4793"/>
                  </a:solidFill>
                  <a:latin typeface="Twinkl" pitchFamily="2" charset="0"/>
                </a:rPr>
                <a:t>glue</a:t>
              </a:r>
              <a:endParaRPr lang="en-GB" sz="7200" spc="1000" dirty="0">
                <a:solidFill>
                  <a:srgbClr val="CA4793"/>
                </a:solidFill>
              </a:endParaRPr>
            </a:p>
          </p:txBody>
        </p:sp>
        <p:grpSp>
          <p:nvGrpSpPr>
            <p:cNvPr id="38" name="answer">
              <a:extLst>
                <a:ext uri="{FF2B5EF4-FFF2-40B4-BE49-F238E27FC236}">
                  <a16:creationId xmlns:a16="http://schemas.microsoft.com/office/drawing/2014/main" id="{88A73562-5585-435B-A112-2DC30A28DBE0}"/>
                </a:ext>
              </a:extLst>
            </p:cNvPr>
            <p:cNvGrpSpPr/>
            <p:nvPr/>
          </p:nvGrpSpPr>
          <p:grpSpPr>
            <a:xfrm>
              <a:off x="1913485" y="3108979"/>
              <a:ext cx="2189342" cy="307777"/>
              <a:chOff x="1383632" y="3244836"/>
              <a:chExt cx="2189342" cy="307777"/>
            </a:xfrm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BF3757CE-373E-4E13-9404-CDF9D62EEA74}"/>
                  </a:ext>
                </a:extLst>
              </p:cNvPr>
              <p:cNvSpPr/>
              <p:nvPr/>
            </p:nvSpPr>
            <p:spPr>
              <a:xfrm>
                <a:off x="1383632" y="3244837"/>
                <a:ext cx="276726" cy="27672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B9F6A86E-FE37-4FE9-A28C-3656B9A2B339}"/>
                  </a:ext>
                </a:extLst>
              </p:cNvPr>
              <p:cNvSpPr/>
              <p:nvPr/>
            </p:nvSpPr>
            <p:spPr>
              <a:xfrm>
                <a:off x="1789988" y="3244837"/>
                <a:ext cx="276726" cy="27672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6AC177BF-F2B4-4197-9376-B2CBD27107B4}"/>
                  </a:ext>
                </a:extLst>
              </p:cNvPr>
              <p:cNvSpPr/>
              <p:nvPr/>
            </p:nvSpPr>
            <p:spPr>
              <a:xfrm>
                <a:off x="2198659" y="3244836"/>
                <a:ext cx="1374315" cy="3077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27" name="Rectangle 26">
            <a:hlinkClick r:id="rId3"/>
            <a:extLst>
              <a:ext uri="{FF2B5EF4-FFF2-40B4-BE49-F238E27FC236}">
                <a16:creationId xmlns:a16="http://schemas.microsoft.com/office/drawing/2014/main" id="{9EDACDB6-8BA8-4149-B663-8561A5DE0B7D}"/>
              </a:ext>
            </a:extLst>
          </p:cNvPr>
          <p:cNvSpPr/>
          <p:nvPr/>
        </p:nvSpPr>
        <p:spPr>
          <a:xfrm>
            <a:off x="8430936" y="6576969"/>
            <a:ext cx="713064" cy="2810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1545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10" presetClass="entr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7" grpId="0"/>
      <p:bldP spid="7" grpId="1"/>
      <p:bldP spid="8" grpId="0" animBg="1"/>
      <p:bldP spid="8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4" grpId="2" animBg="1"/>
      <p:bldP spid="22" grpId="0" animBg="1"/>
      <p:bldP spid="22" grpId="1" animBg="1"/>
      <p:bldP spid="23" grpId="0"/>
      <p:bldP spid="23" grpId="1"/>
      <p:bldP spid="24" grpId="0" animBg="1"/>
      <p:bldP spid="2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">
            <a:extLst>
              <a:ext uri="{FF2B5EF4-FFF2-40B4-BE49-F238E27FC236}">
                <a16:creationId xmlns:a16="http://schemas.microsoft.com/office/drawing/2014/main" id="{332D586D-2E1E-47A6-A5FB-311EB4B4A94D}"/>
              </a:ext>
            </a:extLst>
          </p:cNvPr>
          <p:cNvSpPr/>
          <p:nvPr/>
        </p:nvSpPr>
        <p:spPr>
          <a:xfrm>
            <a:off x="1388478" y="2390050"/>
            <a:ext cx="6367045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7200" b="1" dirty="0">
                <a:latin typeface="Twinkl" pitchFamily="2" charset="0"/>
              </a:rPr>
              <a:t>donk</a:t>
            </a:r>
            <a:r>
              <a:rPr lang="en-GB" sz="7200" b="1" u="sng" dirty="0">
                <a:latin typeface="Twinkl" pitchFamily="2" charset="0"/>
              </a:rPr>
              <a:t>		</a:t>
            </a:r>
            <a:endParaRPr lang="en-GB" sz="7200" b="1" dirty="0"/>
          </a:p>
        </p:txBody>
      </p:sp>
      <p:sp>
        <p:nvSpPr>
          <p:cNvPr id="2" name="Clue Button">
            <a:extLst>
              <a:ext uri="{FF2B5EF4-FFF2-40B4-BE49-F238E27FC236}">
                <a16:creationId xmlns:a16="http://schemas.microsoft.com/office/drawing/2014/main" id="{3411197B-29AF-4758-B311-33B9A3DF8E09}"/>
              </a:ext>
            </a:extLst>
          </p:cNvPr>
          <p:cNvSpPr/>
          <p:nvPr/>
        </p:nvSpPr>
        <p:spPr>
          <a:xfrm>
            <a:off x="5577806" y="2643258"/>
            <a:ext cx="986590" cy="601579"/>
          </a:xfrm>
          <a:prstGeom prst="roundRect">
            <a:avLst/>
          </a:prstGeom>
          <a:solidFill>
            <a:srgbClr val="F375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Clue</a:t>
            </a:r>
            <a:endParaRPr lang="en-GB" sz="2000" b="1" dirty="0"/>
          </a:p>
        </p:txBody>
      </p:sp>
      <p:sp>
        <p:nvSpPr>
          <p:cNvPr id="7" name="Line 2">
            <a:extLst>
              <a:ext uri="{FF2B5EF4-FFF2-40B4-BE49-F238E27FC236}">
                <a16:creationId xmlns:a16="http://schemas.microsoft.com/office/drawing/2014/main" id="{40DBE2AD-A0FD-42A1-9568-D00F98773410}"/>
              </a:ext>
            </a:extLst>
          </p:cNvPr>
          <p:cNvSpPr/>
          <p:nvPr/>
        </p:nvSpPr>
        <p:spPr>
          <a:xfrm>
            <a:off x="755650" y="4461273"/>
            <a:ext cx="76327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2000" dirty="0">
                <a:latin typeface="Twinkl" pitchFamily="2" charset="0"/>
              </a:rPr>
              <a:t>Fill in the missing sound on your answer sheet.</a:t>
            </a:r>
            <a:endParaRPr lang="en-GB" sz="2000" dirty="0"/>
          </a:p>
        </p:txBody>
      </p:sp>
      <p:sp>
        <p:nvSpPr>
          <p:cNvPr id="8" name="Answer Button">
            <a:extLst>
              <a:ext uri="{FF2B5EF4-FFF2-40B4-BE49-F238E27FC236}">
                <a16:creationId xmlns:a16="http://schemas.microsoft.com/office/drawing/2014/main" id="{ABB9E6DB-9FD8-44A7-BBE1-E1B37266655C}"/>
              </a:ext>
            </a:extLst>
          </p:cNvPr>
          <p:cNvSpPr/>
          <p:nvPr/>
        </p:nvSpPr>
        <p:spPr>
          <a:xfrm>
            <a:off x="3922295" y="4976546"/>
            <a:ext cx="1299411" cy="601579"/>
          </a:xfrm>
          <a:prstGeom prst="roundRect">
            <a:avLst/>
          </a:prstGeom>
          <a:solidFill>
            <a:srgbClr val="F375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Answer</a:t>
            </a:r>
            <a:endParaRPr lang="en-GB" sz="2000" b="1" dirty="0"/>
          </a:p>
        </p:txBody>
      </p:sp>
      <p:sp>
        <p:nvSpPr>
          <p:cNvPr id="12" name="Next Slide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4255E4F-70EE-49B5-BB76-C75DCEA2D4C2}"/>
              </a:ext>
            </a:extLst>
          </p:cNvPr>
          <p:cNvSpPr/>
          <p:nvPr/>
        </p:nvSpPr>
        <p:spPr>
          <a:xfrm>
            <a:off x="7543798" y="5638280"/>
            <a:ext cx="986590" cy="601579"/>
          </a:xfrm>
          <a:prstGeom prst="roundRect">
            <a:avLst/>
          </a:prstGeom>
          <a:solidFill>
            <a:srgbClr val="F375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Next</a:t>
            </a:r>
            <a:endParaRPr lang="en-GB" sz="2000" b="1" dirty="0"/>
          </a:p>
        </p:txBody>
      </p:sp>
      <p:sp>
        <p:nvSpPr>
          <p:cNvPr id="13" name="Next 1">
            <a:extLst>
              <a:ext uri="{FF2B5EF4-FFF2-40B4-BE49-F238E27FC236}">
                <a16:creationId xmlns:a16="http://schemas.microsoft.com/office/drawing/2014/main" id="{B4B986F6-8E45-453C-8412-0DCFBFC9195F}"/>
              </a:ext>
            </a:extLst>
          </p:cNvPr>
          <p:cNvSpPr/>
          <p:nvPr/>
        </p:nvSpPr>
        <p:spPr>
          <a:xfrm>
            <a:off x="4078705" y="1732937"/>
            <a:ext cx="986590" cy="601579"/>
          </a:xfrm>
          <a:prstGeom prst="roundRect">
            <a:avLst/>
          </a:prstGeom>
          <a:solidFill>
            <a:srgbClr val="F375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Next</a:t>
            </a:r>
            <a:endParaRPr lang="en-GB" sz="2000" b="1" dirty="0"/>
          </a:p>
        </p:txBody>
      </p:sp>
      <p:sp>
        <p:nvSpPr>
          <p:cNvPr id="14" name="Next 2">
            <a:extLst>
              <a:ext uri="{FF2B5EF4-FFF2-40B4-BE49-F238E27FC236}">
                <a16:creationId xmlns:a16="http://schemas.microsoft.com/office/drawing/2014/main" id="{D98AC6E1-F6FD-4B69-9924-961E0E6A25FE}"/>
              </a:ext>
            </a:extLst>
          </p:cNvPr>
          <p:cNvSpPr/>
          <p:nvPr/>
        </p:nvSpPr>
        <p:spPr>
          <a:xfrm>
            <a:off x="6666664" y="2643258"/>
            <a:ext cx="986590" cy="601579"/>
          </a:xfrm>
          <a:prstGeom prst="roundRect">
            <a:avLst/>
          </a:prstGeom>
          <a:solidFill>
            <a:srgbClr val="F375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Next</a:t>
            </a:r>
            <a:endParaRPr lang="en-GB" sz="2000" b="1" dirty="0"/>
          </a:p>
        </p:txBody>
      </p:sp>
      <p:sp>
        <p:nvSpPr>
          <p:cNvPr id="15" name="Answer">
            <a:extLst>
              <a:ext uri="{FF2B5EF4-FFF2-40B4-BE49-F238E27FC236}">
                <a16:creationId xmlns:a16="http://schemas.microsoft.com/office/drawing/2014/main" id="{F879290B-2772-45E9-84AE-B1461103E58F}"/>
              </a:ext>
            </a:extLst>
          </p:cNvPr>
          <p:cNvSpPr/>
          <p:nvPr/>
        </p:nvSpPr>
        <p:spPr>
          <a:xfrm>
            <a:off x="1388477" y="2390050"/>
            <a:ext cx="6367045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7200" dirty="0">
                <a:solidFill>
                  <a:srgbClr val="CB4793"/>
                </a:solidFill>
                <a:latin typeface="Twinkl" pitchFamily="2" charset="0"/>
              </a:rPr>
              <a:t>donk</a:t>
            </a:r>
            <a:r>
              <a:rPr lang="en-GB" sz="7200" b="1" u="sng" dirty="0">
                <a:solidFill>
                  <a:srgbClr val="CB4793"/>
                </a:solidFill>
                <a:latin typeface="Twinkl" pitchFamily="2" charset="0"/>
              </a:rPr>
              <a:t>ey</a:t>
            </a:r>
            <a:endParaRPr lang="en-GB" sz="7200" u="sng" dirty="0">
              <a:solidFill>
                <a:srgbClr val="CB4793"/>
              </a:solidFill>
            </a:endParaRPr>
          </a:p>
        </p:txBody>
      </p:sp>
      <p:pic>
        <p:nvPicPr>
          <p:cNvPr id="16" name="Image">
            <a:extLst>
              <a:ext uri="{FF2B5EF4-FFF2-40B4-BE49-F238E27FC236}">
                <a16:creationId xmlns:a16="http://schemas.microsoft.com/office/drawing/2014/main" id="{EF2AD3F3-7FF9-4D8E-8680-481BF26AA1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20928" y="2080892"/>
            <a:ext cx="2110998" cy="1577982"/>
          </a:xfrm>
          <a:prstGeom prst="rect">
            <a:avLst/>
          </a:prstGeom>
        </p:spPr>
      </p:pic>
      <p:sp>
        <p:nvSpPr>
          <p:cNvPr id="22" name="Next 3 ALT">
            <a:extLst>
              <a:ext uri="{FF2B5EF4-FFF2-40B4-BE49-F238E27FC236}">
                <a16:creationId xmlns:a16="http://schemas.microsoft.com/office/drawing/2014/main" id="{E240A2A9-5197-481C-BBD0-BF09027AD9DD}"/>
              </a:ext>
            </a:extLst>
          </p:cNvPr>
          <p:cNvSpPr/>
          <p:nvPr/>
        </p:nvSpPr>
        <p:spPr>
          <a:xfrm>
            <a:off x="4078705" y="3655150"/>
            <a:ext cx="986590" cy="601579"/>
          </a:xfrm>
          <a:prstGeom prst="roundRect">
            <a:avLst/>
          </a:prstGeom>
          <a:solidFill>
            <a:srgbClr val="F375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Next</a:t>
            </a:r>
            <a:endParaRPr lang="en-GB" sz="2000" b="1" dirty="0"/>
          </a:p>
        </p:txBody>
      </p:sp>
      <p:sp>
        <p:nvSpPr>
          <p:cNvPr id="23" name="Line 2 ALT">
            <a:extLst>
              <a:ext uri="{FF2B5EF4-FFF2-40B4-BE49-F238E27FC236}">
                <a16:creationId xmlns:a16="http://schemas.microsoft.com/office/drawing/2014/main" id="{ACEADC98-D1F4-48FF-A858-79356ECCD1D7}"/>
              </a:ext>
            </a:extLst>
          </p:cNvPr>
          <p:cNvSpPr/>
          <p:nvPr/>
        </p:nvSpPr>
        <p:spPr>
          <a:xfrm>
            <a:off x="755650" y="4461272"/>
            <a:ext cx="76327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2000" dirty="0">
                <a:latin typeface="Twinkl" pitchFamily="2" charset="0"/>
              </a:rPr>
              <a:t>Fill in the missing sound on your answer sheet.</a:t>
            </a:r>
            <a:endParaRPr lang="en-GB" sz="2000" dirty="0"/>
          </a:p>
        </p:txBody>
      </p:sp>
      <p:sp>
        <p:nvSpPr>
          <p:cNvPr id="24" name="Answer Button ALT">
            <a:extLst>
              <a:ext uri="{FF2B5EF4-FFF2-40B4-BE49-F238E27FC236}">
                <a16:creationId xmlns:a16="http://schemas.microsoft.com/office/drawing/2014/main" id="{90365E16-3E5F-44C3-B194-1AC3E88BBD24}"/>
              </a:ext>
            </a:extLst>
          </p:cNvPr>
          <p:cNvSpPr/>
          <p:nvPr/>
        </p:nvSpPr>
        <p:spPr>
          <a:xfrm>
            <a:off x="3922293" y="4976546"/>
            <a:ext cx="1299411" cy="601579"/>
          </a:xfrm>
          <a:prstGeom prst="roundRect">
            <a:avLst/>
          </a:prstGeom>
          <a:solidFill>
            <a:srgbClr val="F375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Answer</a:t>
            </a:r>
            <a:endParaRPr lang="en-GB" sz="2000" b="1" dirty="0"/>
          </a:p>
        </p:txBody>
      </p:sp>
      <p:grpSp>
        <p:nvGrpSpPr>
          <p:cNvPr id="17" name="QUESTION">
            <a:extLst>
              <a:ext uri="{FF2B5EF4-FFF2-40B4-BE49-F238E27FC236}">
                <a16:creationId xmlns:a16="http://schemas.microsoft.com/office/drawing/2014/main" id="{3105943D-9003-4A72-8F9E-3108CD0E4343}"/>
              </a:ext>
            </a:extLst>
          </p:cNvPr>
          <p:cNvGrpSpPr/>
          <p:nvPr/>
        </p:nvGrpSpPr>
        <p:grpSpPr>
          <a:xfrm>
            <a:off x="2338638" y="860184"/>
            <a:ext cx="4466724" cy="854242"/>
            <a:chOff x="1203160" y="1215189"/>
            <a:chExt cx="4466724" cy="854242"/>
          </a:xfrm>
        </p:grpSpPr>
        <p:sp>
          <p:nvSpPr>
            <p:cNvPr id="18" name="WORDS">
              <a:extLst>
                <a:ext uri="{FF2B5EF4-FFF2-40B4-BE49-F238E27FC236}">
                  <a16:creationId xmlns:a16="http://schemas.microsoft.com/office/drawing/2014/main" id="{85A7E8D7-8B83-433E-A205-3B1D6C7E4464}"/>
                </a:ext>
              </a:extLst>
            </p:cNvPr>
            <p:cNvSpPr/>
            <p:nvPr/>
          </p:nvSpPr>
          <p:spPr>
            <a:xfrm>
              <a:off x="1630281" y="1330992"/>
              <a:ext cx="4039603" cy="622636"/>
            </a:xfrm>
            <a:prstGeom prst="roundRect">
              <a:avLst>
                <a:gd name="adj" fmla="val 34723"/>
              </a:avLst>
            </a:prstGeom>
            <a:solidFill>
              <a:schemeClr val="bg1"/>
            </a:solidFill>
            <a:ln w="38100">
              <a:solidFill>
                <a:srgbClr val="F375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en-GB" sz="2000" dirty="0">
                  <a:solidFill>
                    <a:schemeClr val="tx1"/>
                  </a:solidFill>
                  <a:latin typeface="Twinkl" pitchFamily="2" charset="0"/>
                </a:rPr>
                <a:t>You can ride on this animal.</a:t>
              </a:r>
              <a:endParaRPr lang="en-GB" sz="2000" dirty="0">
                <a:solidFill>
                  <a:schemeClr val="tx1"/>
                </a:solidFill>
              </a:endParaRPr>
            </a:p>
          </p:txBody>
        </p:sp>
        <p:sp>
          <p:nvSpPr>
            <p:cNvPr id="19" name="NUMBER">
              <a:extLst>
                <a:ext uri="{FF2B5EF4-FFF2-40B4-BE49-F238E27FC236}">
                  <a16:creationId xmlns:a16="http://schemas.microsoft.com/office/drawing/2014/main" id="{C42A4D2D-1F94-4530-9223-272DD5302FCF}"/>
                </a:ext>
              </a:extLst>
            </p:cNvPr>
            <p:cNvSpPr/>
            <p:nvPr/>
          </p:nvSpPr>
          <p:spPr>
            <a:xfrm>
              <a:off x="1203160" y="1215189"/>
              <a:ext cx="854242" cy="854242"/>
            </a:xfrm>
            <a:prstGeom prst="ellipse">
              <a:avLst/>
            </a:prstGeom>
            <a:solidFill>
              <a:srgbClr val="F375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b="1" dirty="0"/>
                <a:t>6</a:t>
              </a:r>
            </a:p>
          </p:txBody>
        </p:sp>
      </p:grpSp>
      <p:sp>
        <p:nvSpPr>
          <p:cNvPr id="20" name="Rectangle 19">
            <a:hlinkClick r:id="rId3"/>
            <a:extLst>
              <a:ext uri="{FF2B5EF4-FFF2-40B4-BE49-F238E27FC236}">
                <a16:creationId xmlns:a16="http://schemas.microsoft.com/office/drawing/2014/main" id="{A4A022D4-1610-4CE8-9FC1-6A8EC7008D3A}"/>
              </a:ext>
            </a:extLst>
          </p:cNvPr>
          <p:cNvSpPr/>
          <p:nvPr/>
        </p:nvSpPr>
        <p:spPr>
          <a:xfrm>
            <a:off x="8430936" y="6576969"/>
            <a:ext cx="713064" cy="2810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947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10" presetClass="entr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2" grpId="0" animBg="1"/>
      <p:bldP spid="2" grpId="1" animBg="1"/>
      <p:bldP spid="2" grpId="2" animBg="1"/>
      <p:bldP spid="7" grpId="0"/>
      <p:bldP spid="7" grpId="1"/>
      <p:bldP spid="8" grpId="0" animBg="1"/>
      <p:bldP spid="8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4" grpId="2" animBg="1"/>
      <p:bldP spid="15" grpId="0"/>
      <p:bldP spid="15" grpId="1"/>
      <p:bldP spid="22" grpId="0" animBg="1"/>
      <p:bldP spid="22" grpId="1" animBg="1"/>
      <p:bldP spid="23" grpId="0"/>
      <p:bldP spid="23" grpId="1"/>
      <p:bldP spid="24" grpId="0" animBg="1"/>
      <p:bldP spid="2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">
            <a:extLst>
              <a:ext uri="{FF2B5EF4-FFF2-40B4-BE49-F238E27FC236}">
                <a16:creationId xmlns:a16="http://schemas.microsoft.com/office/drawing/2014/main" id="{332D586D-2E1E-47A6-A5FB-311EB4B4A94D}"/>
              </a:ext>
            </a:extLst>
          </p:cNvPr>
          <p:cNvSpPr/>
          <p:nvPr/>
        </p:nvSpPr>
        <p:spPr>
          <a:xfrm>
            <a:off x="913229" y="2074190"/>
            <a:ext cx="6367045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7200" b="1" dirty="0" err="1">
                <a:latin typeface="Twinkl" pitchFamily="2" charset="0"/>
              </a:rPr>
              <a:t>th</a:t>
            </a:r>
            <a:r>
              <a:rPr lang="en-GB" sz="7200" b="1" u="sng" dirty="0">
                <a:latin typeface="Twinkl" pitchFamily="2" charset="0"/>
              </a:rPr>
              <a:t>			</a:t>
            </a:r>
            <a:r>
              <a:rPr lang="en-GB" sz="7200" b="1" dirty="0">
                <a:latin typeface="Twinkl" pitchFamily="2" charset="0"/>
              </a:rPr>
              <a:t>teen</a:t>
            </a:r>
            <a:endParaRPr lang="en-GB" sz="7200" b="1" dirty="0"/>
          </a:p>
        </p:txBody>
      </p:sp>
      <p:sp>
        <p:nvSpPr>
          <p:cNvPr id="2" name="Clue Button">
            <a:extLst>
              <a:ext uri="{FF2B5EF4-FFF2-40B4-BE49-F238E27FC236}">
                <a16:creationId xmlns:a16="http://schemas.microsoft.com/office/drawing/2014/main" id="{3411197B-29AF-4758-B311-33B9A3DF8E09}"/>
              </a:ext>
            </a:extLst>
          </p:cNvPr>
          <p:cNvSpPr/>
          <p:nvPr/>
        </p:nvSpPr>
        <p:spPr>
          <a:xfrm>
            <a:off x="6191416" y="2327398"/>
            <a:ext cx="986590" cy="601579"/>
          </a:xfrm>
          <a:prstGeom prst="roundRect">
            <a:avLst/>
          </a:prstGeom>
          <a:solidFill>
            <a:srgbClr val="F375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Clue</a:t>
            </a:r>
            <a:endParaRPr lang="en-GB" sz="2000" b="1" dirty="0"/>
          </a:p>
        </p:txBody>
      </p:sp>
      <p:sp>
        <p:nvSpPr>
          <p:cNvPr id="7" name="Line 2">
            <a:extLst>
              <a:ext uri="{FF2B5EF4-FFF2-40B4-BE49-F238E27FC236}">
                <a16:creationId xmlns:a16="http://schemas.microsoft.com/office/drawing/2014/main" id="{40DBE2AD-A0FD-42A1-9568-D00F98773410}"/>
              </a:ext>
            </a:extLst>
          </p:cNvPr>
          <p:cNvSpPr/>
          <p:nvPr/>
        </p:nvSpPr>
        <p:spPr>
          <a:xfrm>
            <a:off x="755650" y="4725967"/>
            <a:ext cx="76327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2000" dirty="0">
                <a:latin typeface="Twinkl" pitchFamily="2" charset="0"/>
              </a:rPr>
              <a:t>Circle the missing sound on your answer sheet. </a:t>
            </a:r>
            <a:endParaRPr lang="en-GB" sz="2000" dirty="0"/>
          </a:p>
        </p:txBody>
      </p:sp>
      <p:sp>
        <p:nvSpPr>
          <p:cNvPr id="8" name="Answer Button">
            <a:extLst>
              <a:ext uri="{FF2B5EF4-FFF2-40B4-BE49-F238E27FC236}">
                <a16:creationId xmlns:a16="http://schemas.microsoft.com/office/drawing/2014/main" id="{ABB9E6DB-9FD8-44A7-BBE1-E1B37266655C}"/>
              </a:ext>
            </a:extLst>
          </p:cNvPr>
          <p:cNvSpPr/>
          <p:nvPr/>
        </p:nvSpPr>
        <p:spPr>
          <a:xfrm>
            <a:off x="3922295" y="5241240"/>
            <a:ext cx="1299411" cy="601579"/>
          </a:xfrm>
          <a:prstGeom prst="roundRect">
            <a:avLst/>
          </a:prstGeom>
          <a:solidFill>
            <a:srgbClr val="F375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Answer</a:t>
            </a:r>
            <a:endParaRPr lang="en-GB" sz="2000" b="1" dirty="0"/>
          </a:p>
        </p:txBody>
      </p:sp>
      <p:sp>
        <p:nvSpPr>
          <p:cNvPr id="12" name="Next Slide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4255E4F-70EE-49B5-BB76-C75DCEA2D4C2}"/>
              </a:ext>
            </a:extLst>
          </p:cNvPr>
          <p:cNvSpPr/>
          <p:nvPr/>
        </p:nvSpPr>
        <p:spPr>
          <a:xfrm>
            <a:off x="7543798" y="5638280"/>
            <a:ext cx="986590" cy="601579"/>
          </a:xfrm>
          <a:prstGeom prst="roundRect">
            <a:avLst/>
          </a:prstGeom>
          <a:solidFill>
            <a:srgbClr val="F375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Next</a:t>
            </a:r>
            <a:endParaRPr lang="en-GB" sz="2000" b="1" dirty="0"/>
          </a:p>
        </p:txBody>
      </p:sp>
      <p:sp>
        <p:nvSpPr>
          <p:cNvPr id="13" name="Next 1">
            <a:extLst>
              <a:ext uri="{FF2B5EF4-FFF2-40B4-BE49-F238E27FC236}">
                <a16:creationId xmlns:a16="http://schemas.microsoft.com/office/drawing/2014/main" id="{B4B986F6-8E45-453C-8412-0DCFBFC9195F}"/>
              </a:ext>
            </a:extLst>
          </p:cNvPr>
          <p:cNvSpPr/>
          <p:nvPr/>
        </p:nvSpPr>
        <p:spPr>
          <a:xfrm>
            <a:off x="4078705" y="1732937"/>
            <a:ext cx="986590" cy="601579"/>
          </a:xfrm>
          <a:prstGeom prst="roundRect">
            <a:avLst/>
          </a:prstGeom>
          <a:solidFill>
            <a:srgbClr val="F375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Next</a:t>
            </a:r>
            <a:endParaRPr lang="en-GB" sz="2000" b="1" dirty="0"/>
          </a:p>
        </p:txBody>
      </p:sp>
      <p:sp>
        <p:nvSpPr>
          <p:cNvPr id="14" name="Next 2">
            <a:extLst>
              <a:ext uri="{FF2B5EF4-FFF2-40B4-BE49-F238E27FC236}">
                <a16:creationId xmlns:a16="http://schemas.microsoft.com/office/drawing/2014/main" id="{D98AC6E1-F6FD-4B69-9924-961E0E6A25FE}"/>
              </a:ext>
            </a:extLst>
          </p:cNvPr>
          <p:cNvSpPr/>
          <p:nvPr/>
        </p:nvSpPr>
        <p:spPr>
          <a:xfrm>
            <a:off x="7280274" y="2327398"/>
            <a:ext cx="986590" cy="601579"/>
          </a:xfrm>
          <a:prstGeom prst="roundRect">
            <a:avLst/>
          </a:prstGeom>
          <a:solidFill>
            <a:srgbClr val="F375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Next</a:t>
            </a:r>
            <a:endParaRPr lang="en-GB" sz="2000" b="1" dirty="0"/>
          </a:p>
        </p:txBody>
      </p:sp>
      <p:sp>
        <p:nvSpPr>
          <p:cNvPr id="22" name="Next 3 ALT">
            <a:extLst>
              <a:ext uri="{FF2B5EF4-FFF2-40B4-BE49-F238E27FC236}">
                <a16:creationId xmlns:a16="http://schemas.microsoft.com/office/drawing/2014/main" id="{E240A2A9-5197-481C-BBD0-BF09027AD9DD}"/>
              </a:ext>
            </a:extLst>
          </p:cNvPr>
          <p:cNvSpPr/>
          <p:nvPr/>
        </p:nvSpPr>
        <p:spPr>
          <a:xfrm>
            <a:off x="6557208" y="4121512"/>
            <a:ext cx="986590" cy="601579"/>
          </a:xfrm>
          <a:prstGeom prst="roundRect">
            <a:avLst/>
          </a:prstGeom>
          <a:solidFill>
            <a:srgbClr val="F375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Next</a:t>
            </a:r>
            <a:endParaRPr lang="en-GB" sz="2000" b="1" dirty="0"/>
          </a:p>
        </p:txBody>
      </p:sp>
      <p:sp>
        <p:nvSpPr>
          <p:cNvPr id="23" name="Line 2 ALT">
            <a:extLst>
              <a:ext uri="{FF2B5EF4-FFF2-40B4-BE49-F238E27FC236}">
                <a16:creationId xmlns:a16="http://schemas.microsoft.com/office/drawing/2014/main" id="{ACEADC98-D1F4-48FF-A858-79356ECCD1D7}"/>
              </a:ext>
            </a:extLst>
          </p:cNvPr>
          <p:cNvSpPr/>
          <p:nvPr/>
        </p:nvSpPr>
        <p:spPr>
          <a:xfrm>
            <a:off x="755650" y="4725966"/>
            <a:ext cx="76327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2000" dirty="0">
                <a:latin typeface="Twinkl" pitchFamily="2" charset="0"/>
              </a:rPr>
              <a:t>Circle the missing sound on your answer sheet. </a:t>
            </a:r>
            <a:endParaRPr lang="en-GB" sz="2000" dirty="0"/>
          </a:p>
        </p:txBody>
      </p:sp>
      <p:sp>
        <p:nvSpPr>
          <p:cNvPr id="24" name="Answer Button ALT">
            <a:extLst>
              <a:ext uri="{FF2B5EF4-FFF2-40B4-BE49-F238E27FC236}">
                <a16:creationId xmlns:a16="http://schemas.microsoft.com/office/drawing/2014/main" id="{90365E16-3E5F-44C3-B194-1AC3E88BBD24}"/>
              </a:ext>
            </a:extLst>
          </p:cNvPr>
          <p:cNvSpPr/>
          <p:nvPr/>
        </p:nvSpPr>
        <p:spPr>
          <a:xfrm>
            <a:off x="3922293" y="5241240"/>
            <a:ext cx="1299411" cy="601579"/>
          </a:xfrm>
          <a:prstGeom prst="roundRect">
            <a:avLst/>
          </a:prstGeom>
          <a:solidFill>
            <a:srgbClr val="F375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Answer</a:t>
            </a:r>
            <a:endParaRPr lang="en-GB" sz="2000" b="1" dirty="0"/>
          </a:p>
        </p:txBody>
      </p:sp>
      <p:sp>
        <p:nvSpPr>
          <p:cNvPr id="20" name="Word">
            <a:extLst>
              <a:ext uri="{FF2B5EF4-FFF2-40B4-BE49-F238E27FC236}">
                <a16:creationId xmlns:a16="http://schemas.microsoft.com/office/drawing/2014/main" id="{48074459-2E46-4FB6-951C-A1C4682B7185}"/>
              </a:ext>
            </a:extLst>
          </p:cNvPr>
          <p:cNvSpPr/>
          <p:nvPr/>
        </p:nvSpPr>
        <p:spPr>
          <a:xfrm>
            <a:off x="913229" y="3192337"/>
            <a:ext cx="6367045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5400" b="1" dirty="0" err="1">
                <a:latin typeface="Twinkl" pitchFamily="2" charset="0"/>
              </a:rPr>
              <a:t>ir</a:t>
            </a:r>
            <a:r>
              <a:rPr lang="en-GB" sz="5400" b="1" dirty="0">
                <a:latin typeface="Twinkl" pitchFamily="2" charset="0"/>
              </a:rPr>
              <a:t>		ay		au</a:t>
            </a:r>
            <a:endParaRPr lang="en-GB" sz="5400" b="1" dirty="0"/>
          </a:p>
        </p:txBody>
      </p:sp>
      <p:grpSp>
        <p:nvGrpSpPr>
          <p:cNvPr id="4" name="ANSWER">
            <a:extLst>
              <a:ext uri="{FF2B5EF4-FFF2-40B4-BE49-F238E27FC236}">
                <a16:creationId xmlns:a16="http://schemas.microsoft.com/office/drawing/2014/main" id="{C7DE052A-2966-4CA7-A322-62F0A3004B16}"/>
              </a:ext>
            </a:extLst>
          </p:cNvPr>
          <p:cNvGrpSpPr/>
          <p:nvPr/>
        </p:nvGrpSpPr>
        <p:grpSpPr>
          <a:xfrm>
            <a:off x="616615" y="2082698"/>
            <a:ext cx="6663659" cy="2140185"/>
            <a:chOff x="971544" y="2398558"/>
            <a:chExt cx="6663659" cy="2140185"/>
          </a:xfrm>
        </p:grpSpPr>
        <p:sp>
          <p:nvSpPr>
            <p:cNvPr id="21" name="Word">
              <a:extLst>
                <a:ext uri="{FF2B5EF4-FFF2-40B4-BE49-F238E27FC236}">
                  <a16:creationId xmlns:a16="http://schemas.microsoft.com/office/drawing/2014/main" id="{ADA181CA-2F5D-43EB-BBD3-838B3AAD8D6E}"/>
                </a:ext>
              </a:extLst>
            </p:cNvPr>
            <p:cNvSpPr/>
            <p:nvPr/>
          </p:nvSpPr>
          <p:spPr>
            <a:xfrm>
              <a:off x="1268158" y="2398558"/>
              <a:ext cx="6367045" cy="110799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sz="7200" dirty="0" err="1">
                  <a:solidFill>
                    <a:srgbClr val="CB4793"/>
                  </a:solidFill>
                  <a:latin typeface="Twinkl" pitchFamily="2" charset="0"/>
                </a:rPr>
                <a:t>th</a:t>
              </a:r>
              <a:r>
                <a:rPr lang="en-GB" sz="7200" b="1" u="sng" dirty="0">
                  <a:solidFill>
                    <a:srgbClr val="CB4793"/>
                  </a:solidFill>
                  <a:latin typeface="Twinkl" pitchFamily="2" charset="0"/>
                </a:rPr>
                <a:t>	</a:t>
              </a:r>
              <a:r>
                <a:rPr lang="en-GB" sz="7200" b="1" u="sng" dirty="0" err="1">
                  <a:solidFill>
                    <a:srgbClr val="CB4793"/>
                  </a:solidFill>
                  <a:latin typeface="Twinkl" pitchFamily="2" charset="0"/>
                </a:rPr>
                <a:t>ir</a:t>
              </a:r>
              <a:r>
                <a:rPr lang="en-GB" sz="7200" dirty="0" err="1">
                  <a:solidFill>
                    <a:srgbClr val="CB4793"/>
                  </a:solidFill>
                  <a:latin typeface="Twinkl" pitchFamily="2" charset="0"/>
                </a:rPr>
                <a:t>teen</a:t>
              </a:r>
              <a:endParaRPr lang="en-GB" sz="7200" dirty="0">
                <a:solidFill>
                  <a:srgbClr val="CB4793"/>
                </a:solidFill>
              </a:endParaRPr>
            </a:p>
          </p:txBody>
        </p:sp>
        <p:sp>
          <p:nvSpPr>
            <p:cNvPr id="25" name="Word">
              <a:extLst>
                <a:ext uri="{FF2B5EF4-FFF2-40B4-BE49-F238E27FC236}">
                  <a16:creationId xmlns:a16="http://schemas.microsoft.com/office/drawing/2014/main" id="{CB329780-3698-4F23-87D2-4F123D9F8144}"/>
                </a:ext>
              </a:extLst>
            </p:cNvPr>
            <p:cNvSpPr/>
            <p:nvPr/>
          </p:nvSpPr>
          <p:spPr>
            <a:xfrm>
              <a:off x="1268158" y="3516705"/>
              <a:ext cx="6367045" cy="83099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sz="5400" b="1" dirty="0" err="1">
                  <a:solidFill>
                    <a:srgbClr val="CB4793"/>
                  </a:solidFill>
                  <a:latin typeface="Twinkl" pitchFamily="2" charset="0"/>
                </a:rPr>
                <a:t>ir</a:t>
              </a:r>
              <a:r>
                <a:rPr lang="en-GB" sz="5400" b="1" dirty="0">
                  <a:solidFill>
                    <a:srgbClr val="CB4793"/>
                  </a:solidFill>
                  <a:latin typeface="Twinkl" pitchFamily="2" charset="0"/>
                </a:rPr>
                <a:t>		ay		au</a:t>
              </a:r>
              <a:endParaRPr lang="en-GB" sz="5400" b="1" dirty="0">
                <a:solidFill>
                  <a:srgbClr val="CB4793"/>
                </a:solidFill>
              </a:endParaRP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700677B-502F-41B1-BD6A-F1E4D6A12876}"/>
                </a:ext>
              </a:extLst>
            </p:cNvPr>
            <p:cNvSpPr/>
            <p:nvPr/>
          </p:nvSpPr>
          <p:spPr>
            <a:xfrm>
              <a:off x="971544" y="3439333"/>
              <a:ext cx="1099410" cy="1099410"/>
            </a:xfrm>
            <a:prstGeom prst="ellipse">
              <a:avLst/>
            </a:prstGeom>
            <a:noFill/>
            <a:ln w="57150">
              <a:solidFill>
                <a:srgbClr val="CB47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6" name="QUESTION">
            <a:extLst>
              <a:ext uri="{FF2B5EF4-FFF2-40B4-BE49-F238E27FC236}">
                <a16:creationId xmlns:a16="http://schemas.microsoft.com/office/drawing/2014/main" id="{2E372075-8E10-446F-AEDD-2EE124361516}"/>
              </a:ext>
            </a:extLst>
          </p:cNvPr>
          <p:cNvGrpSpPr/>
          <p:nvPr/>
        </p:nvGrpSpPr>
        <p:grpSpPr>
          <a:xfrm>
            <a:off x="2386764" y="871201"/>
            <a:ext cx="4370472" cy="854242"/>
            <a:chOff x="1203160" y="1215189"/>
            <a:chExt cx="4370472" cy="854242"/>
          </a:xfrm>
        </p:grpSpPr>
        <p:sp>
          <p:nvSpPr>
            <p:cNvPr id="27" name="WORDS">
              <a:extLst>
                <a:ext uri="{FF2B5EF4-FFF2-40B4-BE49-F238E27FC236}">
                  <a16:creationId xmlns:a16="http://schemas.microsoft.com/office/drawing/2014/main" id="{8064E10F-DF55-4F6B-8904-B504EDF83537}"/>
                </a:ext>
              </a:extLst>
            </p:cNvPr>
            <p:cNvSpPr/>
            <p:nvPr/>
          </p:nvSpPr>
          <p:spPr>
            <a:xfrm>
              <a:off x="1630282" y="1330992"/>
              <a:ext cx="3943350" cy="622636"/>
            </a:xfrm>
            <a:prstGeom prst="roundRect">
              <a:avLst>
                <a:gd name="adj" fmla="val 34723"/>
              </a:avLst>
            </a:prstGeom>
            <a:solidFill>
              <a:schemeClr val="bg1"/>
            </a:solidFill>
            <a:ln w="38100">
              <a:solidFill>
                <a:srgbClr val="F375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en-GB" sz="2000" dirty="0">
                  <a:solidFill>
                    <a:schemeClr val="tx1"/>
                  </a:solidFill>
                  <a:latin typeface="Twinkl" pitchFamily="2" charset="0"/>
                </a:rPr>
                <a:t>This number comes after 12.</a:t>
              </a:r>
              <a:endParaRPr lang="en-GB" sz="2000" dirty="0">
                <a:solidFill>
                  <a:schemeClr val="tx1"/>
                </a:solidFill>
              </a:endParaRPr>
            </a:p>
          </p:txBody>
        </p:sp>
        <p:sp>
          <p:nvSpPr>
            <p:cNvPr id="28" name="NUMBER">
              <a:extLst>
                <a:ext uri="{FF2B5EF4-FFF2-40B4-BE49-F238E27FC236}">
                  <a16:creationId xmlns:a16="http://schemas.microsoft.com/office/drawing/2014/main" id="{A700553E-9C41-48E1-888C-9EF7E5DB7D8E}"/>
                </a:ext>
              </a:extLst>
            </p:cNvPr>
            <p:cNvSpPr/>
            <p:nvPr/>
          </p:nvSpPr>
          <p:spPr>
            <a:xfrm>
              <a:off x="1203160" y="1215189"/>
              <a:ext cx="854242" cy="854242"/>
            </a:xfrm>
            <a:prstGeom prst="ellipse">
              <a:avLst/>
            </a:prstGeom>
            <a:solidFill>
              <a:srgbClr val="F375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b="1" dirty="0"/>
                <a:t>7</a:t>
              </a:r>
            </a:p>
          </p:txBody>
        </p:sp>
      </p:grpSp>
      <p:grpSp>
        <p:nvGrpSpPr>
          <p:cNvPr id="15" name="IMAGE">
            <a:extLst>
              <a:ext uri="{FF2B5EF4-FFF2-40B4-BE49-F238E27FC236}">
                <a16:creationId xmlns:a16="http://schemas.microsoft.com/office/drawing/2014/main" id="{51645B52-3CA0-4EE1-978C-55E0A0A1E78D}"/>
              </a:ext>
            </a:extLst>
          </p:cNvPr>
          <p:cNvGrpSpPr/>
          <p:nvPr/>
        </p:nvGrpSpPr>
        <p:grpSpPr>
          <a:xfrm>
            <a:off x="5970354" y="2275312"/>
            <a:ext cx="2092861" cy="1630169"/>
            <a:chOff x="7264057" y="629285"/>
            <a:chExt cx="2339963" cy="182264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53E1B05-7D28-48CF-8257-D2BF990B0B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4057" y="632675"/>
              <a:ext cx="1002807" cy="181925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F4D36AE-9B73-499D-AC38-B1537A44ED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4127" y="629285"/>
              <a:ext cx="1299893" cy="1819253"/>
            </a:xfrm>
            <a:prstGeom prst="rect">
              <a:avLst/>
            </a:prstGeom>
          </p:spPr>
        </p:pic>
      </p:grpSp>
      <p:sp>
        <p:nvSpPr>
          <p:cNvPr id="29" name="Rectangle 28">
            <a:hlinkClick r:id="rId4"/>
            <a:extLst>
              <a:ext uri="{FF2B5EF4-FFF2-40B4-BE49-F238E27FC236}">
                <a16:creationId xmlns:a16="http://schemas.microsoft.com/office/drawing/2014/main" id="{ACDF7B7C-33A0-4342-BF03-8CE3E22DAAB9}"/>
              </a:ext>
            </a:extLst>
          </p:cNvPr>
          <p:cNvSpPr/>
          <p:nvPr/>
        </p:nvSpPr>
        <p:spPr>
          <a:xfrm>
            <a:off x="8430936" y="6576969"/>
            <a:ext cx="713064" cy="2810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944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10" presetClass="entr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2" grpId="0" animBg="1"/>
      <p:bldP spid="2" grpId="1" animBg="1"/>
      <p:bldP spid="2" grpId="2" animBg="1"/>
      <p:bldP spid="7" grpId="0"/>
      <p:bldP spid="7" grpId="1"/>
      <p:bldP spid="8" grpId="0" animBg="1"/>
      <p:bldP spid="8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4" grpId="2" animBg="1"/>
      <p:bldP spid="22" grpId="0" animBg="1"/>
      <p:bldP spid="22" grpId="1" animBg="1"/>
      <p:bldP spid="23" grpId="0"/>
      <p:bldP spid="23" grpId="1"/>
      <p:bldP spid="24" grpId="0" animBg="1"/>
      <p:bldP spid="24" grpId="1" animBg="1"/>
      <p:bldP spid="20" grpId="0"/>
      <p:bldP spid="20" grpId="1"/>
      <p:bldP spid="20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ue Button">
            <a:extLst>
              <a:ext uri="{FF2B5EF4-FFF2-40B4-BE49-F238E27FC236}">
                <a16:creationId xmlns:a16="http://schemas.microsoft.com/office/drawing/2014/main" id="{3411197B-29AF-4758-B311-33B9A3DF8E09}"/>
              </a:ext>
            </a:extLst>
          </p:cNvPr>
          <p:cNvSpPr/>
          <p:nvPr/>
        </p:nvSpPr>
        <p:spPr>
          <a:xfrm>
            <a:off x="5597835" y="2775100"/>
            <a:ext cx="986590" cy="601579"/>
          </a:xfrm>
          <a:prstGeom prst="roundRect">
            <a:avLst/>
          </a:prstGeom>
          <a:solidFill>
            <a:srgbClr val="F375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Clue</a:t>
            </a:r>
            <a:endParaRPr lang="en-GB" sz="2000" b="1" dirty="0"/>
          </a:p>
        </p:txBody>
      </p:sp>
      <p:sp>
        <p:nvSpPr>
          <p:cNvPr id="7" name="Line 2">
            <a:extLst>
              <a:ext uri="{FF2B5EF4-FFF2-40B4-BE49-F238E27FC236}">
                <a16:creationId xmlns:a16="http://schemas.microsoft.com/office/drawing/2014/main" id="{40DBE2AD-A0FD-42A1-9568-D00F98773410}"/>
              </a:ext>
            </a:extLst>
          </p:cNvPr>
          <p:cNvSpPr/>
          <p:nvPr/>
        </p:nvSpPr>
        <p:spPr>
          <a:xfrm>
            <a:off x="755650" y="4461273"/>
            <a:ext cx="76327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2000" dirty="0">
                <a:latin typeface="Twinkl" pitchFamily="2" charset="0"/>
              </a:rPr>
              <a:t>Write the word on your answer sheet.</a:t>
            </a:r>
            <a:endParaRPr lang="en-GB" sz="2000" dirty="0"/>
          </a:p>
        </p:txBody>
      </p:sp>
      <p:sp>
        <p:nvSpPr>
          <p:cNvPr id="8" name="Answer Button">
            <a:extLst>
              <a:ext uri="{FF2B5EF4-FFF2-40B4-BE49-F238E27FC236}">
                <a16:creationId xmlns:a16="http://schemas.microsoft.com/office/drawing/2014/main" id="{ABB9E6DB-9FD8-44A7-BBE1-E1B37266655C}"/>
              </a:ext>
            </a:extLst>
          </p:cNvPr>
          <p:cNvSpPr/>
          <p:nvPr/>
        </p:nvSpPr>
        <p:spPr>
          <a:xfrm>
            <a:off x="3922295" y="4976546"/>
            <a:ext cx="1299411" cy="601579"/>
          </a:xfrm>
          <a:prstGeom prst="roundRect">
            <a:avLst/>
          </a:prstGeom>
          <a:solidFill>
            <a:srgbClr val="F375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Answer</a:t>
            </a:r>
            <a:endParaRPr lang="en-GB" sz="2000" b="1" dirty="0"/>
          </a:p>
        </p:txBody>
      </p:sp>
      <p:sp>
        <p:nvSpPr>
          <p:cNvPr id="12" name="Next Slide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4255E4F-70EE-49B5-BB76-C75DCEA2D4C2}"/>
              </a:ext>
            </a:extLst>
          </p:cNvPr>
          <p:cNvSpPr/>
          <p:nvPr/>
        </p:nvSpPr>
        <p:spPr>
          <a:xfrm>
            <a:off x="7543798" y="5638280"/>
            <a:ext cx="986590" cy="601579"/>
          </a:xfrm>
          <a:prstGeom prst="roundRect">
            <a:avLst/>
          </a:prstGeom>
          <a:solidFill>
            <a:srgbClr val="F375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Next</a:t>
            </a:r>
            <a:endParaRPr lang="en-GB" sz="2000" b="1" dirty="0"/>
          </a:p>
        </p:txBody>
      </p:sp>
      <p:sp>
        <p:nvSpPr>
          <p:cNvPr id="13" name="Next 1">
            <a:extLst>
              <a:ext uri="{FF2B5EF4-FFF2-40B4-BE49-F238E27FC236}">
                <a16:creationId xmlns:a16="http://schemas.microsoft.com/office/drawing/2014/main" id="{B4B986F6-8E45-453C-8412-0DCFBFC9195F}"/>
              </a:ext>
            </a:extLst>
          </p:cNvPr>
          <p:cNvSpPr/>
          <p:nvPr/>
        </p:nvSpPr>
        <p:spPr>
          <a:xfrm>
            <a:off x="4078705" y="1732937"/>
            <a:ext cx="986590" cy="601579"/>
          </a:xfrm>
          <a:prstGeom prst="roundRect">
            <a:avLst/>
          </a:prstGeom>
          <a:solidFill>
            <a:srgbClr val="F375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Next</a:t>
            </a:r>
            <a:endParaRPr lang="en-GB" sz="2000" b="1" dirty="0"/>
          </a:p>
        </p:txBody>
      </p:sp>
      <p:sp>
        <p:nvSpPr>
          <p:cNvPr id="14" name="Next 2">
            <a:extLst>
              <a:ext uri="{FF2B5EF4-FFF2-40B4-BE49-F238E27FC236}">
                <a16:creationId xmlns:a16="http://schemas.microsoft.com/office/drawing/2014/main" id="{D98AC6E1-F6FD-4B69-9924-961E0E6A25FE}"/>
              </a:ext>
            </a:extLst>
          </p:cNvPr>
          <p:cNvSpPr/>
          <p:nvPr/>
        </p:nvSpPr>
        <p:spPr>
          <a:xfrm>
            <a:off x="6686693" y="2775100"/>
            <a:ext cx="986590" cy="601579"/>
          </a:xfrm>
          <a:prstGeom prst="roundRect">
            <a:avLst/>
          </a:prstGeom>
          <a:solidFill>
            <a:srgbClr val="F375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Next</a:t>
            </a:r>
            <a:endParaRPr lang="en-GB" sz="2000" b="1" dirty="0"/>
          </a:p>
        </p:txBody>
      </p:sp>
      <p:pic>
        <p:nvPicPr>
          <p:cNvPr id="16" name="Image">
            <a:extLst>
              <a:ext uri="{FF2B5EF4-FFF2-40B4-BE49-F238E27FC236}">
                <a16:creationId xmlns:a16="http://schemas.microsoft.com/office/drawing/2014/main" id="{EF2AD3F3-7FF9-4D8E-8680-481BF26AA1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01332" y="1915867"/>
            <a:ext cx="1797110" cy="1794368"/>
          </a:xfrm>
          <a:prstGeom prst="rect">
            <a:avLst/>
          </a:prstGeom>
        </p:spPr>
      </p:pic>
      <p:sp>
        <p:nvSpPr>
          <p:cNvPr id="22" name="Next 3 ALT">
            <a:extLst>
              <a:ext uri="{FF2B5EF4-FFF2-40B4-BE49-F238E27FC236}">
                <a16:creationId xmlns:a16="http://schemas.microsoft.com/office/drawing/2014/main" id="{E240A2A9-5197-481C-BBD0-BF09027AD9DD}"/>
              </a:ext>
            </a:extLst>
          </p:cNvPr>
          <p:cNvSpPr/>
          <p:nvPr/>
        </p:nvSpPr>
        <p:spPr>
          <a:xfrm>
            <a:off x="4078705" y="3655150"/>
            <a:ext cx="986590" cy="601579"/>
          </a:xfrm>
          <a:prstGeom prst="roundRect">
            <a:avLst/>
          </a:prstGeom>
          <a:solidFill>
            <a:srgbClr val="F375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Next</a:t>
            </a:r>
            <a:endParaRPr lang="en-GB" sz="2000" b="1" dirty="0"/>
          </a:p>
        </p:txBody>
      </p:sp>
      <p:sp>
        <p:nvSpPr>
          <p:cNvPr id="23" name="Line 2 ALT">
            <a:extLst>
              <a:ext uri="{FF2B5EF4-FFF2-40B4-BE49-F238E27FC236}">
                <a16:creationId xmlns:a16="http://schemas.microsoft.com/office/drawing/2014/main" id="{ACEADC98-D1F4-48FF-A858-79356ECCD1D7}"/>
              </a:ext>
            </a:extLst>
          </p:cNvPr>
          <p:cNvSpPr/>
          <p:nvPr/>
        </p:nvSpPr>
        <p:spPr>
          <a:xfrm>
            <a:off x="755650" y="4461272"/>
            <a:ext cx="76327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2000" dirty="0">
                <a:latin typeface="Twinkl" pitchFamily="2" charset="0"/>
              </a:rPr>
              <a:t>Write the word on your answer sheet.</a:t>
            </a:r>
            <a:endParaRPr lang="en-GB" sz="2000" dirty="0"/>
          </a:p>
        </p:txBody>
      </p:sp>
      <p:sp>
        <p:nvSpPr>
          <p:cNvPr id="24" name="Answer Button ALT">
            <a:extLst>
              <a:ext uri="{FF2B5EF4-FFF2-40B4-BE49-F238E27FC236}">
                <a16:creationId xmlns:a16="http://schemas.microsoft.com/office/drawing/2014/main" id="{90365E16-3E5F-44C3-B194-1AC3E88BBD24}"/>
              </a:ext>
            </a:extLst>
          </p:cNvPr>
          <p:cNvSpPr/>
          <p:nvPr/>
        </p:nvSpPr>
        <p:spPr>
          <a:xfrm>
            <a:off x="3922293" y="4976546"/>
            <a:ext cx="1299411" cy="601579"/>
          </a:xfrm>
          <a:prstGeom prst="roundRect">
            <a:avLst/>
          </a:prstGeom>
          <a:solidFill>
            <a:srgbClr val="F375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Answer</a:t>
            </a:r>
            <a:endParaRPr lang="en-GB" sz="2000" b="1" dirty="0"/>
          </a:p>
        </p:txBody>
      </p:sp>
      <p:grpSp>
        <p:nvGrpSpPr>
          <p:cNvPr id="4" name="WORD">
            <a:extLst>
              <a:ext uri="{FF2B5EF4-FFF2-40B4-BE49-F238E27FC236}">
                <a16:creationId xmlns:a16="http://schemas.microsoft.com/office/drawing/2014/main" id="{AC89161E-DDD4-4136-BBF2-7206DFCC3471}"/>
              </a:ext>
            </a:extLst>
          </p:cNvPr>
          <p:cNvGrpSpPr/>
          <p:nvPr/>
        </p:nvGrpSpPr>
        <p:grpSpPr>
          <a:xfrm>
            <a:off x="1470717" y="3100891"/>
            <a:ext cx="3693287" cy="307777"/>
            <a:chOff x="52880" y="3244836"/>
            <a:chExt cx="3693287" cy="30777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295E8D3-8190-4515-B977-236CA587F485}"/>
                </a:ext>
              </a:extLst>
            </p:cNvPr>
            <p:cNvSpPr/>
            <p:nvPr/>
          </p:nvSpPr>
          <p:spPr>
            <a:xfrm>
              <a:off x="3063085" y="3244837"/>
              <a:ext cx="276726" cy="27672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4A17C8E-D252-4FF9-85A8-80512EBBB23C}"/>
                </a:ext>
              </a:extLst>
            </p:cNvPr>
            <p:cNvSpPr/>
            <p:nvPr/>
          </p:nvSpPr>
          <p:spPr>
            <a:xfrm>
              <a:off x="3469441" y="3244837"/>
              <a:ext cx="276726" cy="27672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E7FFEBD-7D31-4D0C-B9A1-CA7B069F0564}"/>
                </a:ext>
              </a:extLst>
            </p:cNvPr>
            <p:cNvSpPr/>
            <p:nvPr/>
          </p:nvSpPr>
          <p:spPr>
            <a:xfrm>
              <a:off x="52880" y="3244836"/>
              <a:ext cx="1374315" cy="30777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DB36981-F392-4D90-80C4-57B26A7C7CA2}"/>
                </a:ext>
              </a:extLst>
            </p:cNvPr>
            <p:cNvSpPr/>
            <p:nvPr/>
          </p:nvSpPr>
          <p:spPr>
            <a:xfrm>
              <a:off x="1559140" y="3244836"/>
              <a:ext cx="1374315" cy="30777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7" name="QUESTION">
            <a:extLst>
              <a:ext uri="{FF2B5EF4-FFF2-40B4-BE49-F238E27FC236}">
                <a16:creationId xmlns:a16="http://schemas.microsoft.com/office/drawing/2014/main" id="{C7C99C46-0455-43CA-B80A-5B6392042928}"/>
              </a:ext>
            </a:extLst>
          </p:cNvPr>
          <p:cNvGrpSpPr/>
          <p:nvPr/>
        </p:nvGrpSpPr>
        <p:grpSpPr>
          <a:xfrm>
            <a:off x="822659" y="780390"/>
            <a:ext cx="7498682" cy="854242"/>
            <a:chOff x="1203160" y="1215189"/>
            <a:chExt cx="7498682" cy="854242"/>
          </a:xfrm>
        </p:grpSpPr>
        <p:sp>
          <p:nvSpPr>
            <p:cNvPr id="30" name="WORDS">
              <a:extLst>
                <a:ext uri="{FF2B5EF4-FFF2-40B4-BE49-F238E27FC236}">
                  <a16:creationId xmlns:a16="http://schemas.microsoft.com/office/drawing/2014/main" id="{77620E66-FCD6-4AA6-B526-E680D03CCB36}"/>
                </a:ext>
              </a:extLst>
            </p:cNvPr>
            <p:cNvSpPr/>
            <p:nvPr/>
          </p:nvSpPr>
          <p:spPr>
            <a:xfrm>
              <a:off x="1630282" y="1273090"/>
              <a:ext cx="7071560" cy="738439"/>
            </a:xfrm>
            <a:prstGeom prst="roundRect">
              <a:avLst>
                <a:gd name="adj" fmla="val 34723"/>
              </a:avLst>
            </a:prstGeom>
            <a:solidFill>
              <a:schemeClr val="bg1"/>
            </a:solidFill>
            <a:ln w="38100">
              <a:solidFill>
                <a:srgbClr val="F375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en-GB" sz="2000" dirty="0">
                  <a:solidFill>
                    <a:schemeClr val="tx1"/>
                  </a:solidFill>
                  <a:latin typeface="Twinkl" pitchFamily="2" charset="0"/>
                </a:rPr>
                <a:t>You would usually find two of these on a bike and four of them on a car.</a:t>
              </a:r>
              <a:endParaRPr lang="en-GB" sz="2000" dirty="0">
                <a:solidFill>
                  <a:schemeClr val="tx1"/>
                </a:solidFill>
              </a:endParaRPr>
            </a:p>
          </p:txBody>
        </p:sp>
        <p:sp>
          <p:nvSpPr>
            <p:cNvPr id="31" name="NUMBER">
              <a:extLst>
                <a:ext uri="{FF2B5EF4-FFF2-40B4-BE49-F238E27FC236}">
                  <a16:creationId xmlns:a16="http://schemas.microsoft.com/office/drawing/2014/main" id="{28A2779A-2F98-430D-95A5-F8A115164606}"/>
                </a:ext>
              </a:extLst>
            </p:cNvPr>
            <p:cNvSpPr/>
            <p:nvPr/>
          </p:nvSpPr>
          <p:spPr>
            <a:xfrm>
              <a:off x="1203160" y="1215189"/>
              <a:ext cx="854242" cy="854242"/>
            </a:xfrm>
            <a:prstGeom prst="ellipse">
              <a:avLst/>
            </a:prstGeom>
            <a:solidFill>
              <a:srgbClr val="F375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b="1" dirty="0"/>
                <a:t>8</a:t>
              </a:r>
            </a:p>
          </p:txBody>
        </p:sp>
      </p:grpSp>
      <p:grpSp>
        <p:nvGrpSpPr>
          <p:cNvPr id="9" name="ANSWER">
            <a:extLst>
              <a:ext uri="{FF2B5EF4-FFF2-40B4-BE49-F238E27FC236}">
                <a16:creationId xmlns:a16="http://schemas.microsoft.com/office/drawing/2014/main" id="{55913145-1463-46F4-A8AF-8B4F1895B682}"/>
              </a:ext>
            </a:extLst>
          </p:cNvPr>
          <p:cNvGrpSpPr/>
          <p:nvPr/>
        </p:nvGrpSpPr>
        <p:grpSpPr>
          <a:xfrm>
            <a:off x="1470717" y="1905980"/>
            <a:ext cx="3693287" cy="1501749"/>
            <a:chOff x="1092274" y="1905980"/>
            <a:chExt cx="3693287" cy="1501749"/>
          </a:xfrm>
        </p:grpSpPr>
        <p:sp>
          <p:nvSpPr>
            <p:cNvPr id="37" name="Answer ALSO">
              <a:extLst>
                <a:ext uri="{FF2B5EF4-FFF2-40B4-BE49-F238E27FC236}">
                  <a16:creationId xmlns:a16="http://schemas.microsoft.com/office/drawing/2014/main" id="{8FB69534-4854-448F-8A23-64F0155079A1}"/>
                </a:ext>
              </a:extLst>
            </p:cNvPr>
            <p:cNvSpPr/>
            <p:nvPr/>
          </p:nvSpPr>
          <p:spPr>
            <a:xfrm>
              <a:off x="1092274" y="1905980"/>
              <a:ext cx="3693287" cy="110799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7200" spc="1000" dirty="0">
                  <a:solidFill>
                    <a:srgbClr val="CA4793"/>
                  </a:solidFill>
                  <a:latin typeface="Twinkl" pitchFamily="2" charset="0"/>
                </a:rPr>
                <a:t>wheels</a:t>
              </a:r>
              <a:endParaRPr lang="en-GB" sz="7200" spc="1000" dirty="0">
                <a:solidFill>
                  <a:srgbClr val="CA4793"/>
                </a:solidFill>
              </a:endParaRPr>
            </a:p>
          </p:txBody>
        </p:sp>
        <p:grpSp>
          <p:nvGrpSpPr>
            <p:cNvPr id="42" name="ANSWER">
              <a:extLst>
                <a:ext uri="{FF2B5EF4-FFF2-40B4-BE49-F238E27FC236}">
                  <a16:creationId xmlns:a16="http://schemas.microsoft.com/office/drawing/2014/main" id="{270BFA60-8CB2-47B6-83C7-54B96D339B8D}"/>
                </a:ext>
              </a:extLst>
            </p:cNvPr>
            <p:cNvGrpSpPr/>
            <p:nvPr/>
          </p:nvGrpSpPr>
          <p:grpSpPr>
            <a:xfrm>
              <a:off x="1092274" y="3099952"/>
              <a:ext cx="3693287" cy="307777"/>
              <a:chOff x="52880" y="3244836"/>
              <a:chExt cx="3693287" cy="307777"/>
            </a:xfrm>
          </p:grpSpPr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C33943FE-74B8-4615-9BDE-7DB8B3149047}"/>
                  </a:ext>
                </a:extLst>
              </p:cNvPr>
              <p:cNvSpPr/>
              <p:nvPr/>
            </p:nvSpPr>
            <p:spPr>
              <a:xfrm>
                <a:off x="3063085" y="3244837"/>
                <a:ext cx="276726" cy="27672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4B96D673-587B-4FC7-95A7-CA63B712EBBD}"/>
                  </a:ext>
                </a:extLst>
              </p:cNvPr>
              <p:cNvSpPr/>
              <p:nvPr/>
            </p:nvSpPr>
            <p:spPr>
              <a:xfrm>
                <a:off x="3469441" y="3244837"/>
                <a:ext cx="276726" cy="27672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DD0A1499-375C-462C-8C6F-DE52E8DB5A48}"/>
                  </a:ext>
                </a:extLst>
              </p:cNvPr>
              <p:cNvSpPr/>
              <p:nvPr/>
            </p:nvSpPr>
            <p:spPr>
              <a:xfrm>
                <a:off x="52880" y="3244836"/>
                <a:ext cx="1374315" cy="3077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B685C94B-CED7-4915-883B-F68F13AD9723}"/>
                  </a:ext>
                </a:extLst>
              </p:cNvPr>
              <p:cNvSpPr/>
              <p:nvPr/>
            </p:nvSpPr>
            <p:spPr>
              <a:xfrm>
                <a:off x="1559140" y="3244836"/>
                <a:ext cx="1374315" cy="3077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28" name="Rectangle 27">
            <a:hlinkClick r:id="rId3"/>
            <a:extLst>
              <a:ext uri="{FF2B5EF4-FFF2-40B4-BE49-F238E27FC236}">
                <a16:creationId xmlns:a16="http://schemas.microsoft.com/office/drawing/2014/main" id="{5AD01FED-A3BC-4A40-87D6-2A692FBB212E}"/>
              </a:ext>
            </a:extLst>
          </p:cNvPr>
          <p:cNvSpPr/>
          <p:nvPr/>
        </p:nvSpPr>
        <p:spPr>
          <a:xfrm>
            <a:off x="8430936" y="6576969"/>
            <a:ext cx="713064" cy="2810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Image">
            <a:extLst>
              <a:ext uri="{FF2B5EF4-FFF2-40B4-BE49-F238E27FC236}">
                <a16:creationId xmlns:a16="http://schemas.microsoft.com/office/drawing/2014/main" id="{DADD3799-7DED-4758-8BA9-F465FB163A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04974" y="1915867"/>
            <a:ext cx="1797110" cy="179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581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10" presetClass="entr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7" grpId="0"/>
      <p:bldP spid="7" grpId="1"/>
      <p:bldP spid="8" grpId="0" animBg="1"/>
      <p:bldP spid="8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4" grpId="2" animBg="1"/>
      <p:bldP spid="22" grpId="0" animBg="1"/>
      <p:bldP spid="22" grpId="1" animBg="1"/>
      <p:bldP spid="23" grpId="0"/>
      <p:bldP spid="23" grpId="1"/>
      <p:bldP spid="24" grpId="0" animBg="1"/>
      <p:bldP spid="24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F2D9965A-8C68-4F5E-A2B5-CF7E0DDA752E}" vid="{78487116-FFC1-4A12-BB7A-4083D6069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538</TotalTime>
  <Words>657</Words>
  <Application>Microsoft Office PowerPoint</Application>
  <PresentationFormat>On-screen Show (4:3)</PresentationFormat>
  <Paragraphs>197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Calibri</vt:lpstr>
      <vt:lpstr>Arial</vt:lpstr>
      <vt:lpstr>Twinkl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Alice Kendall</dc:creator>
  <cp:lastModifiedBy>Alice Kendall</cp:lastModifiedBy>
  <cp:revision>223</cp:revision>
  <dcterms:created xsi:type="dcterms:W3CDTF">2020-06-10T08:49:41Z</dcterms:created>
  <dcterms:modified xsi:type="dcterms:W3CDTF">2020-06-16T11:58:52Z</dcterms:modified>
</cp:coreProperties>
</file>