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DFE0-4532-4E0E-B919-80E3E0BCF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1274B6-104D-4B24-B888-DBF22EA1B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7296B5-6E21-44A4-BB0B-EDD59B0AA407}"/>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FA6C0441-2F23-416B-89C7-2EE937A3DF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FBAC51-2D8F-400B-99BC-73C29FE7838C}"/>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144602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4E66-CEE5-4FDB-BA6D-D6FD3ADC51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CE4548-94A2-4D1C-B94C-BCFE85B640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245549-AD02-4D20-B3C0-082BDC32A3F5}"/>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CC56F411-E227-42D4-ABCD-2860F5BDD6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60DC5D-F80B-47F2-A5EB-24BD3095892D}"/>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189393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28CA4C-27A9-4A27-A591-E68652BBCD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D5E53C-7622-4153-8768-E681721213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6CC9EF-5AC6-4D62-82AA-0747465BE365}"/>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4703EA68-182A-4359-8F6C-E770950E3A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80C77C-5FE4-4E31-9589-14A8CC35511A}"/>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171825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3CB9-65E0-4D4F-B7F4-AD91E557F9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3BBFC6-3A92-4D62-B3D3-721756D291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61BA3C-49B8-4EAB-8251-CFA6AF5DF14C}"/>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871BDAB9-15A6-4611-8FE7-13A22BE34C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4EF662-8448-43B3-8F83-F50426690CF1}"/>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75628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1F2B9-AC34-4309-B977-3F47FDB762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FAD54B-111B-443F-BAC4-FCFB864359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733398-33ED-4F6E-B081-522B06C3B8D4}"/>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D28C1E82-EE65-4512-A0A8-0715872F24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ACCA36-1587-4E04-B9AC-09ADEA6CE0A9}"/>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373225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EEDB9-72DF-4151-A8D2-1FDF13884D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A16058-553F-4D06-9EAC-B267A8BB3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1F8E82-9D3A-405B-A193-C6C9812DC0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5177A2-90D3-4EDD-84E9-A0007DC7F35C}"/>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6" name="Footer Placeholder 5">
            <a:extLst>
              <a:ext uri="{FF2B5EF4-FFF2-40B4-BE49-F238E27FC236}">
                <a16:creationId xmlns:a16="http://schemas.microsoft.com/office/drawing/2014/main" id="{4684F903-4D55-4F2C-8621-891D646800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B2E327-65CD-49AE-BD54-473F4DC9DA3D}"/>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409243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31F4-AA72-490C-B8A0-4170F92000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E96DEC-3638-4D96-A1E9-F9E74DC30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EB7A28-E28B-4F01-9A88-4FE49EAC6A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93207B-6D31-4706-A693-49D5ADF6DA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4B3A30-AE36-438F-828B-A3B8D20EEA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A6CAEF-31D9-43DF-B0CB-EF04A2B460D8}"/>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8" name="Footer Placeholder 7">
            <a:extLst>
              <a:ext uri="{FF2B5EF4-FFF2-40B4-BE49-F238E27FC236}">
                <a16:creationId xmlns:a16="http://schemas.microsoft.com/office/drawing/2014/main" id="{995E048B-7B1A-4361-B818-3EB747030E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5F8B58-19AE-4993-94B4-E787614A2CFF}"/>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273838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8F2C-3356-4066-8B40-C3BDA5C1C0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F9D6A9-4A34-44F3-9065-656C43ABA7B8}"/>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4" name="Footer Placeholder 3">
            <a:extLst>
              <a:ext uri="{FF2B5EF4-FFF2-40B4-BE49-F238E27FC236}">
                <a16:creationId xmlns:a16="http://schemas.microsoft.com/office/drawing/2014/main" id="{6FD8902D-0BE4-4F24-9891-06FE2C1D8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56345C-D9FD-4262-AB0E-A9DBB9094B6E}"/>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364948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B2B6F-7615-43A4-8C06-4B0E8DC1B05B}"/>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3" name="Footer Placeholder 2">
            <a:extLst>
              <a:ext uri="{FF2B5EF4-FFF2-40B4-BE49-F238E27FC236}">
                <a16:creationId xmlns:a16="http://schemas.microsoft.com/office/drawing/2014/main" id="{040778DF-0F02-4CFE-865D-65FCA73D6E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C899CA-8CE4-4F02-80B0-E6CA0551B40B}"/>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242023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CA19-7E59-4665-A47D-BC67ABF4A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F3464C-06AA-4159-9A5C-A884AE6E78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885C90-BC34-4474-9B4D-4102084FD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2E8E17-BEC5-4887-9D00-D3F089075233}"/>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6" name="Footer Placeholder 5">
            <a:extLst>
              <a:ext uri="{FF2B5EF4-FFF2-40B4-BE49-F238E27FC236}">
                <a16:creationId xmlns:a16="http://schemas.microsoft.com/office/drawing/2014/main" id="{1EF3DB5D-A3B8-4585-9E39-5CAF36EC8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D67A0D-DFAE-492F-89B4-A819B2FDCF58}"/>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244011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C5D3-EAC7-465C-A7A9-141366DF8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F697F1-E135-49DF-AC31-D70959BFB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3D428F-9B68-49AB-BEF7-7D7F55188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991C1-D2CA-4453-9475-2E1F58146FD0}"/>
              </a:ext>
            </a:extLst>
          </p:cNvPr>
          <p:cNvSpPr>
            <a:spLocks noGrp="1"/>
          </p:cNvSpPr>
          <p:nvPr>
            <p:ph type="dt" sz="half" idx="10"/>
          </p:nvPr>
        </p:nvSpPr>
        <p:spPr/>
        <p:txBody>
          <a:bodyPr/>
          <a:lstStyle/>
          <a:p>
            <a:fld id="{1C06A1A0-6B3F-4432-B3E4-65B3C15018A4}" type="datetimeFigureOut">
              <a:rPr lang="en-GB" smtClean="0"/>
              <a:t>28/02/2022</a:t>
            </a:fld>
            <a:endParaRPr lang="en-GB"/>
          </a:p>
        </p:txBody>
      </p:sp>
      <p:sp>
        <p:nvSpPr>
          <p:cNvPr id="6" name="Footer Placeholder 5">
            <a:extLst>
              <a:ext uri="{FF2B5EF4-FFF2-40B4-BE49-F238E27FC236}">
                <a16:creationId xmlns:a16="http://schemas.microsoft.com/office/drawing/2014/main" id="{ECAD87E2-1C55-4C78-BB9C-DD473EFD47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5BEAF0-DDAF-4181-804F-96C8E0B52F26}"/>
              </a:ext>
            </a:extLst>
          </p:cNvPr>
          <p:cNvSpPr>
            <a:spLocks noGrp="1"/>
          </p:cNvSpPr>
          <p:nvPr>
            <p:ph type="sldNum" sz="quarter" idx="12"/>
          </p:nvPr>
        </p:nvSpPr>
        <p:spPr/>
        <p:txBody>
          <a:bodyPr/>
          <a:lstStyle/>
          <a:p>
            <a:fld id="{E02EEA4B-12AE-4526-A969-618C55EAA694}" type="slidenum">
              <a:rPr lang="en-GB" smtClean="0"/>
              <a:t>‹#›</a:t>
            </a:fld>
            <a:endParaRPr lang="en-GB"/>
          </a:p>
        </p:txBody>
      </p:sp>
    </p:spTree>
    <p:extLst>
      <p:ext uri="{BB962C8B-B14F-4D97-AF65-F5344CB8AC3E}">
        <p14:creationId xmlns:p14="http://schemas.microsoft.com/office/powerpoint/2010/main" val="422219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3DD445-355F-43F4-A5D9-37044F5CF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95E927-51CE-464B-BC0C-F0BFDA9AF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E5C99-51DF-4C36-9475-4EEA31A94D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6A1A0-6B3F-4432-B3E4-65B3C15018A4}" type="datetimeFigureOut">
              <a:rPr lang="en-GB" smtClean="0"/>
              <a:t>28/02/2022</a:t>
            </a:fld>
            <a:endParaRPr lang="en-GB"/>
          </a:p>
        </p:txBody>
      </p:sp>
      <p:sp>
        <p:nvSpPr>
          <p:cNvPr id="5" name="Footer Placeholder 4">
            <a:extLst>
              <a:ext uri="{FF2B5EF4-FFF2-40B4-BE49-F238E27FC236}">
                <a16:creationId xmlns:a16="http://schemas.microsoft.com/office/drawing/2014/main" id="{F9F84F3C-1062-444E-ABC2-B492CE38B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99EBF2-7A58-41B5-8F0B-135CF1C86A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EEA4B-12AE-4526-A969-618C55EAA694}" type="slidenum">
              <a:rPr lang="en-GB" smtClean="0"/>
              <a:t>‹#›</a:t>
            </a:fld>
            <a:endParaRPr lang="en-GB"/>
          </a:p>
        </p:txBody>
      </p:sp>
    </p:spTree>
    <p:extLst>
      <p:ext uri="{BB962C8B-B14F-4D97-AF65-F5344CB8AC3E}">
        <p14:creationId xmlns:p14="http://schemas.microsoft.com/office/powerpoint/2010/main" val="3538497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mp"/><Relationship Id="rId3" Type="http://schemas.openxmlformats.org/officeDocument/2006/relationships/image" Target="../media/image2.tmp"/><Relationship Id="rId7" Type="http://schemas.openxmlformats.org/officeDocument/2006/relationships/image" Target="../media/image6.tmp"/><Relationship Id="rId2" Type="http://schemas.openxmlformats.org/officeDocument/2006/relationships/image" Target="../media/image1.tmp"/><Relationship Id="rId1" Type="http://schemas.openxmlformats.org/officeDocument/2006/relationships/slideLayout" Target="../slideLayouts/slideLayout2.xml"/><Relationship Id="rId6" Type="http://schemas.openxmlformats.org/officeDocument/2006/relationships/image" Target="../media/image5.tmp"/><Relationship Id="rId11" Type="http://schemas.openxmlformats.org/officeDocument/2006/relationships/image" Target="../media/image10.tmp"/><Relationship Id="rId5" Type="http://schemas.openxmlformats.org/officeDocument/2006/relationships/image" Target="../media/image4.tmp"/><Relationship Id="rId10" Type="http://schemas.openxmlformats.org/officeDocument/2006/relationships/image" Target="../media/image9.tmp"/><Relationship Id="rId4" Type="http://schemas.openxmlformats.org/officeDocument/2006/relationships/image" Target="../media/image3.tmp"/><Relationship Id="rId9" Type="http://schemas.openxmlformats.org/officeDocument/2006/relationships/image" Target="../media/image8.tmp"/></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1A85A-4C86-45E4-86BC-D8DADC65FA3C}"/>
              </a:ext>
            </a:extLst>
          </p:cNvPr>
          <p:cNvSpPr/>
          <p:nvPr/>
        </p:nvSpPr>
        <p:spPr>
          <a:xfrm>
            <a:off x="1278835" y="1076016"/>
            <a:ext cx="9634330" cy="4378763"/>
          </a:xfrm>
          <a:prstGeom prst="rect">
            <a:avLst/>
          </a:prstGeom>
        </p:spPr>
        <p:txBody>
          <a:bodyPr wrap="square">
            <a:spAutoFit/>
          </a:bodyPr>
          <a:lstStyle/>
          <a:p>
            <a:pPr algn="ctr">
              <a:lnSpc>
                <a:spcPct val="107000"/>
              </a:lnSpc>
              <a:spcAft>
                <a:spcPts val="800"/>
              </a:spcAft>
            </a:pPr>
            <a:r>
              <a:rPr lang="en-GB" sz="2000" dirty="0">
                <a:latin typeface="Trebuchet MS" panose="020B0603020202020204" pitchFamily="34" charset="0"/>
                <a:ea typeface="Calibri" panose="020F0502020204030204" pitchFamily="34" charset="0"/>
                <a:cs typeface="Times New Roman" panose="02020603050405020304" pitchFamily="18" charset="0"/>
              </a:rPr>
              <a:t>Pupil voice</a:t>
            </a:r>
            <a:endParaRPr lang="en-GB" sz="16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 </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Science at St Michael’s involves us investigating, observing and experimenting.</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We </a:t>
            </a:r>
            <a:r>
              <a:rPr lang="en-GB"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explore</a:t>
            </a:r>
            <a:r>
              <a:rPr lang="en-GB" dirty="0">
                <a:latin typeface="Trebuchet MS" panose="020B0603020202020204" pitchFamily="34" charset="0"/>
                <a:ea typeface="Calibri" panose="020F0502020204030204" pitchFamily="34" charset="0"/>
                <a:cs typeface="Times New Roman" panose="02020603050405020304" pitchFamily="18" charset="0"/>
              </a:rPr>
              <a:t> new and different ideas, and ask questions about the world around us.  We find out about scientists who look like us.</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We </a:t>
            </a:r>
            <a:r>
              <a:rPr lang="en-GB"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express</a:t>
            </a:r>
            <a:r>
              <a:rPr lang="en-GB" dirty="0">
                <a:latin typeface="Trebuchet MS" panose="020B0603020202020204" pitchFamily="34" charset="0"/>
                <a:ea typeface="Calibri" panose="020F0502020204030204" pitchFamily="34" charset="0"/>
                <a:cs typeface="Times New Roman" panose="02020603050405020304" pitchFamily="18" charset="0"/>
              </a:rPr>
              <a:t> our science learning through discussions, writing, drawing, and sharing our learning with others.</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We </a:t>
            </a:r>
            <a:r>
              <a:rPr lang="en-GB"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explain</a:t>
            </a:r>
            <a:r>
              <a:rPr lang="en-GB" dirty="0">
                <a:latin typeface="Trebuchet MS" panose="020B0603020202020204" pitchFamily="34" charset="0"/>
                <a:ea typeface="Calibri" panose="020F0502020204030204" pitchFamily="34" charset="0"/>
                <a:cs typeface="Times New Roman" panose="02020603050405020304" pitchFamily="18" charset="0"/>
              </a:rPr>
              <a:t> our learning by using scientific words and drawings.</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We are </a:t>
            </a:r>
            <a:r>
              <a:rPr lang="en-GB"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engaged</a:t>
            </a:r>
            <a:r>
              <a:rPr lang="en-GB" dirty="0">
                <a:latin typeface="Trebuchet MS" panose="020B0603020202020204" pitchFamily="34" charset="0"/>
                <a:ea typeface="Calibri" panose="020F0502020204030204" pitchFamily="34" charset="0"/>
                <a:cs typeface="Times New Roman" panose="02020603050405020304" pitchFamily="18" charset="0"/>
              </a:rPr>
              <a:t> in our learning because science is amazing, exciting, fun and messy.  Accidents and mistakes are encouraged because we learn from them, like adult scientists do. </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latin typeface="Trebuchet MS" panose="020B0603020202020204" pitchFamily="34" charset="0"/>
                <a:ea typeface="Calibri" panose="020F0502020204030204" pitchFamily="34" charset="0"/>
                <a:cs typeface="Times New Roman" panose="02020603050405020304" pitchFamily="18" charset="0"/>
              </a:rPr>
              <a:t>We dive into the pool of science fun!</a:t>
            </a:r>
            <a:endParaRPr lang="en-GB" dirty="0">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610BB725-78C2-4FA4-9436-04A037682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6" y="162177"/>
            <a:ext cx="1486107" cy="1766869"/>
          </a:xfrm>
          <a:prstGeom prst="rect">
            <a:avLst/>
          </a:prstGeom>
        </p:spPr>
      </p:pic>
      <p:pic>
        <p:nvPicPr>
          <p:cNvPr id="8" name="Picture 7">
            <a:extLst>
              <a:ext uri="{FF2B5EF4-FFF2-40B4-BE49-F238E27FC236}">
                <a16:creationId xmlns:a16="http://schemas.microsoft.com/office/drawing/2014/main" id="{E67599BE-BB06-4288-9184-CDE01E480D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3127" y="162177"/>
            <a:ext cx="1486107" cy="2048161"/>
          </a:xfrm>
          <a:prstGeom prst="rect">
            <a:avLst/>
          </a:prstGeom>
        </p:spPr>
      </p:pic>
      <p:pic>
        <p:nvPicPr>
          <p:cNvPr id="10" name="Picture 9">
            <a:extLst>
              <a:ext uri="{FF2B5EF4-FFF2-40B4-BE49-F238E27FC236}">
                <a16:creationId xmlns:a16="http://schemas.microsoft.com/office/drawing/2014/main" id="{A518638F-C89F-4C02-8652-8B6366A6A8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2191" y="4647663"/>
            <a:ext cx="2587043" cy="2142278"/>
          </a:xfrm>
          <a:prstGeom prst="rect">
            <a:avLst/>
          </a:prstGeom>
        </p:spPr>
      </p:pic>
      <p:pic>
        <p:nvPicPr>
          <p:cNvPr id="12" name="Picture 11" descr="A picture containing clipart&#10;&#10;Description automatically generated">
            <a:extLst>
              <a:ext uri="{FF2B5EF4-FFF2-40B4-BE49-F238E27FC236}">
                <a16:creationId xmlns:a16="http://schemas.microsoft.com/office/drawing/2014/main" id="{9B72EB66-6892-4765-866C-6E4FE4F51D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514788"/>
            <a:ext cx="2715004" cy="1343212"/>
          </a:xfrm>
          <a:prstGeom prst="rect">
            <a:avLst/>
          </a:prstGeom>
        </p:spPr>
      </p:pic>
      <p:pic>
        <p:nvPicPr>
          <p:cNvPr id="14" name="Picture 13">
            <a:extLst>
              <a:ext uri="{FF2B5EF4-FFF2-40B4-BE49-F238E27FC236}">
                <a16:creationId xmlns:a16="http://schemas.microsoft.com/office/drawing/2014/main" id="{3E903A1C-46D8-4CED-9455-8A30603B87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13165" y="2202683"/>
            <a:ext cx="1209844" cy="2219635"/>
          </a:xfrm>
          <a:prstGeom prst="rect">
            <a:avLst/>
          </a:prstGeom>
        </p:spPr>
      </p:pic>
      <p:pic>
        <p:nvPicPr>
          <p:cNvPr id="18" name="Picture 17">
            <a:extLst>
              <a:ext uri="{FF2B5EF4-FFF2-40B4-BE49-F238E27FC236}">
                <a16:creationId xmlns:a16="http://schemas.microsoft.com/office/drawing/2014/main" id="{38F95548-8ACB-4105-9BFD-6CB3095F73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94075" y="162177"/>
            <a:ext cx="1076475" cy="1457528"/>
          </a:xfrm>
          <a:prstGeom prst="rect">
            <a:avLst/>
          </a:prstGeom>
        </p:spPr>
      </p:pic>
      <p:pic>
        <p:nvPicPr>
          <p:cNvPr id="20" name="Picture 19" descr="A picture containing text, sky, close&#10;&#10;Description automatically generated">
            <a:extLst>
              <a:ext uri="{FF2B5EF4-FFF2-40B4-BE49-F238E27FC236}">
                <a16:creationId xmlns:a16="http://schemas.microsoft.com/office/drawing/2014/main" id="{30EDF793-DF64-440A-9730-36D83E5C577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608" y="2455659"/>
            <a:ext cx="619211" cy="1619476"/>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72E6064C-FCE2-4F46-B2DE-D6AE0218633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83347" y="231482"/>
            <a:ext cx="1028844" cy="1171739"/>
          </a:xfrm>
          <a:prstGeom prst="rect">
            <a:avLst/>
          </a:prstGeom>
        </p:spPr>
      </p:pic>
      <p:pic>
        <p:nvPicPr>
          <p:cNvPr id="24" name="Picture 23" descr="A picture containing text, sign&#10;&#10;Description automatically generated">
            <a:extLst>
              <a:ext uri="{FF2B5EF4-FFF2-40B4-BE49-F238E27FC236}">
                <a16:creationId xmlns:a16="http://schemas.microsoft.com/office/drawing/2014/main" id="{336ACDCE-937D-4DCF-80F9-553218C916F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56647" y="5454779"/>
            <a:ext cx="1066949" cy="1162212"/>
          </a:xfrm>
          <a:prstGeom prst="rect">
            <a:avLst/>
          </a:prstGeom>
        </p:spPr>
      </p:pic>
      <p:pic>
        <p:nvPicPr>
          <p:cNvPr id="26" name="Picture 25" descr="A picture containing bird, oscine&#10;&#10;Description automatically generated">
            <a:extLst>
              <a:ext uri="{FF2B5EF4-FFF2-40B4-BE49-F238E27FC236}">
                <a16:creationId xmlns:a16="http://schemas.microsoft.com/office/drawing/2014/main" id="{29A71495-F00F-4719-B7EC-63867FBDE84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33207" y="4948416"/>
            <a:ext cx="2069140" cy="1667135"/>
          </a:xfrm>
          <a:prstGeom prst="rect">
            <a:avLst/>
          </a:prstGeom>
        </p:spPr>
      </p:pic>
    </p:spTree>
    <p:extLst>
      <p:ext uri="{BB962C8B-B14F-4D97-AF65-F5344CB8AC3E}">
        <p14:creationId xmlns:p14="http://schemas.microsoft.com/office/powerpoint/2010/main" val="343160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136541-1CA3-47CB-9E54-9770AF039E23}"/>
              </a:ext>
            </a:extLst>
          </p:cNvPr>
          <p:cNvSpPr/>
          <p:nvPr/>
        </p:nvSpPr>
        <p:spPr>
          <a:xfrm>
            <a:off x="1391478" y="1457739"/>
            <a:ext cx="9528313" cy="4802084"/>
          </a:xfrm>
          <a:prstGeom prst="rect">
            <a:avLst/>
          </a:prstGeom>
        </p:spPr>
        <p:txBody>
          <a:bodyPr wrap="square">
            <a:spAutoFit/>
          </a:bodyPr>
          <a:lstStyle/>
          <a:p>
            <a:pPr algn="just">
              <a:lnSpc>
                <a:spcPct val="107000"/>
              </a:lnSpc>
              <a:spcAft>
                <a:spcPts val="800"/>
              </a:spcAft>
            </a:pPr>
            <a:r>
              <a:rPr lang="en-GB" sz="1600" dirty="0">
                <a:latin typeface="Trebuchet MS" panose="020B0603020202020204" pitchFamily="34" charset="0"/>
                <a:ea typeface="Calibri" panose="020F0502020204030204" pitchFamily="34" charset="0"/>
                <a:cs typeface="Times New Roman" panose="02020603050405020304" pitchFamily="18" charset="0"/>
              </a:rPr>
              <a:t>Science at St Michael’s is underpinned by curiosity, questioning, and awe and wonder. Our children are enthusiastic about the world around them, and understand the relevance of their learning throughout their lives. </a:t>
            </a:r>
          </a:p>
          <a:p>
            <a:pPr algn="just">
              <a:lnSpc>
                <a:spcPct val="107000"/>
              </a:lnSpc>
              <a:spcAft>
                <a:spcPts val="800"/>
              </a:spcAft>
              <a:tabLst>
                <a:tab pos="1043940" algn="l"/>
              </a:tabLst>
            </a:pPr>
            <a:r>
              <a:rPr lang="en-GB" sz="1600" dirty="0">
                <a:latin typeface="Trebuchet MS" panose="020B0603020202020204" pitchFamily="34" charset="0"/>
                <a:ea typeface="Calibri" panose="020F0502020204030204" pitchFamily="34" charset="0"/>
                <a:cs typeface="Times New Roman" panose="02020603050405020304" pitchFamily="18" charset="0"/>
              </a:rPr>
              <a:t>Children </a:t>
            </a:r>
            <a:r>
              <a:rPr lang="en-GB" sz="1600"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engage</a:t>
            </a:r>
            <a:r>
              <a:rPr lang="en-GB" sz="1600" dirty="0">
                <a:latin typeface="Trebuchet MS" panose="020B0603020202020204" pitchFamily="34" charset="0"/>
                <a:ea typeface="Calibri" panose="020F0502020204030204" pitchFamily="34" charset="0"/>
                <a:cs typeface="Times New Roman" panose="02020603050405020304" pitchFamily="18" charset="0"/>
              </a:rPr>
              <a:t> through stimulating, and fun science lessons, including outdoor learning opportunities.  There are opportunities for challenge, risk taking and speculation, developing their understanding of their world.  </a:t>
            </a:r>
          </a:p>
          <a:p>
            <a:pPr algn="just">
              <a:lnSpc>
                <a:spcPct val="107000"/>
              </a:lnSpc>
              <a:spcAft>
                <a:spcPts val="800"/>
              </a:spcAft>
            </a:pPr>
            <a:r>
              <a:rPr lang="en-GB" sz="1600" dirty="0">
                <a:latin typeface="Trebuchet MS" panose="020B0603020202020204" pitchFamily="34" charset="0"/>
                <a:ea typeface="Calibri" panose="020F0502020204030204" pitchFamily="34" charset="0"/>
                <a:cs typeface="Times New Roman" panose="02020603050405020304" pitchFamily="18" charset="0"/>
              </a:rPr>
              <a:t>Children </a:t>
            </a:r>
            <a:r>
              <a:rPr lang="en-GB" sz="1600"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enquire</a:t>
            </a:r>
            <a:r>
              <a:rPr lang="en-GB" sz="1600" dirty="0">
                <a:latin typeface="Trebuchet MS" panose="020B0603020202020204" pitchFamily="34" charset="0"/>
                <a:ea typeface="Calibri" panose="020F0502020204030204" pitchFamily="34" charset="0"/>
                <a:cs typeface="Times New Roman" panose="02020603050405020304" pitchFamily="18" charset="0"/>
              </a:rPr>
              <a:t> when they are inquisitive, asking questions, making connections and leading their learning. They test their ideas against evidence.  They try something and if it doesn’t work, they try something else.  </a:t>
            </a:r>
          </a:p>
          <a:p>
            <a:pPr algn="just">
              <a:lnSpc>
                <a:spcPct val="107000"/>
              </a:lnSpc>
              <a:spcAft>
                <a:spcPts val="800"/>
              </a:spcAft>
            </a:pPr>
            <a:r>
              <a:rPr lang="en-GB" sz="1600" dirty="0">
                <a:latin typeface="Trebuchet MS" panose="020B0603020202020204" pitchFamily="34" charset="0"/>
                <a:ea typeface="Calibri" panose="020F0502020204030204" pitchFamily="34" charset="0"/>
                <a:cs typeface="Times New Roman" panose="02020603050405020304" pitchFamily="18" charset="0"/>
              </a:rPr>
              <a:t>Children can </a:t>
            </a:r>
            <a:r>
              <a:rPr lang="en-GB" sz="1600"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explore</a:t>
            </a:r>
            <a:r>
              <a:rPr lang="en-GB" sz="1600" dirty="0">
                <a:latin typeface="Trebuchet MS" panose="020B0603020202020204" pitchFamily="34" charset="0"/>
                <a:ea typeface="Calibri" panose="020F0502020204030204" pitchFamily="34" charset="0"/>
                <a:cs typeface="Times New Roman" panose="02020603050405020304" pitchFamily="18" charset="0"/>
              </a:rPr>
              <a:t> ideas through investigating, discussing, observing and measuring.  They take part in practical investigations using observations, measuring and recording, analysing and drawing conclusions.  They are confident to use appropriate equipment and vocabulary. </a:t>
            </a:r>
          </a:p>
          <a:p>
            <a:pPr algn="just">
              <a:lnSpc>
                <a:spcPct val="107000"/>
              </a:lnSpc>
              <a:spcAft>
                <a:spcPts val="800"/>
              </a:spcAft>
            </a:pPr>
            <a:r>
              <a:rPr lang="en-GB" sz="1600" dirty="0">
                <a:latin typeface="Trebuchet MS" panose="020B0603020202020204" pitchFamily="34" charset="0"/>
                <a:ea typeface="Calibri" panose="020F0502020204030204" pitchFamily="34" charset="0"/>
                <a:cs typeface="Times New Roman" panose="02020603050405020304" pitchFamily="18" charset="0"/>
              </a:rPr>
              <a:t>Children can </a:t>
            </a:r>
            <a:r>
              <a:rPr lang="en-GB" sz="1600"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explain</a:t>
            </a:r>
            <a:r>
              <a:rPr lang="en-GB" sz="1600" dirty="0">
                <a:latin typeface="Trebuchet MS" panose="020B0603020202020204" pitchFamily="34" charset="0"/>
                <a:ea typeface="Calibri" panose="020F0502020204030204" pitchFamily="34" charset="0"/>
                <a:cs typeface="Times New Roman" panose="02020603050405020304" pitchFamily="18" charset="0"/>
              </a:rPr>
              <a:t> their learning.  They increase their science knowledge and understanding through development of a range of skills, to work scientifically in different contexts.</a:t>
            </a:r>
          </a:p>
          <a:p>
            <a:pPr algn="just">
              <a:lnSpc>
                <a:spcPct val="107000"/>
              </a:lnSpc>
              <a:spcAft>
                <a:spcPts val="800"/>
              </a:spcAft>
              <a:tabLst>
                <a:tab pos="1043940" algn="l"/>
              </a:tabLst>
            </a:pPr>
            <a:r>
              <a:rPr lang="en-GB" sz="1600" dirty="0">
                <a:latin typeface="Trebuchet MS" panose="020B0603020202020204" pitchFamily="34" charset="0"/>
                <a:ea typeface="Calibri" panose="020F0502020204030204" pitchFamily="34" charset="0"/>
                <a:cs typeface="Times New Roman" panose="02020603050405020304" pitchFamily="18" charset="0"/>
              </a:rPr>
              <a:t>Children reflect on their learning, and think about how they can improve their science learning. They </a:t>
            </a:r>
            <a:r>
              <a:rPr lang="en-GB" sz="1600" b="1" dirty="0">
                <a:solidFill>
                  <a:srgbClr val="0070C0"/>
                </a:solidFill>
                <a:latin typeface="Trebuchet MS" panose="020B0603020202020204" pitchFamily="34" charset="0"/>
                <a:ea typeface="Calibri" panose="020F0502020204030204" pitchFamily="34" charset="0"/>
                <a:cs typeface="Times New Roman" panose="02020603050405020304" pitchFamily="18" charset="0"/>
              </a:rPr>
              <a:t>express</a:t>
            </a:r>
            <a:r>
              <a:rPr lang="en-GB" sz="1600" dirty="0">
                <a:latin typeface="Trebuchet MS" panose="020B0603020202020204" pitchFamily="34" charset="0"/>
                <a:ea typeface="Calibri" panose="020F0502020204030204" pitchFamily="34" charset="0"/>
                <a:cs typeface="Times New Roman" panose="02020603050405020304" pitchFamily="18" charset="0"/>
              </a:rPr>
              <a:t> their views through high quality discussions and presentation. </a:t>
            </a:r>
          </a:p>
        </p:txBody>
      </p:sp>
      <p:pic>
        <p:nvPicPr>
          <p:cNvPr id="1026" name="Picture 2" descr="No Harvey Weinstein in Science - On the Road in the City (Group 3)">
            <a:extLst>
              <a:ext uri="{FF2B5EF4-FFF2-40B4-BE49-F238E27FC236}">
                <a16:creationId xmlns:a16="http://schemas.microsoft.com/office/drawing/2014/main" id="{FB32E660-3D70-4221-9C16-5D669E8A6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982" y="119269"/>
            <a:ext cx="3765695" cy="1338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93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318</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Trebuchet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Lara-Jane Fuller</dc:creator>
  <cp:lastModifiedBy>Lara-Jane Fuller</cp:lastModifiedBy>
  <cp:revision>11</cp:revision>
  <dcterms:created xsi:type="dcterms:W3CDTF">2022-02-28T18:33:42Z</dcterms:created>
  <dcterms:modified xsi:type="dcterms:W3CDTF">2022-02-28T19:47:03Z</dcterms:modified>
</cp:coreProperties>
</file>